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5"/>
  </p:notesMasterIdLst>
  <p:sldIdLst>
    <p:sldId id="256" r:id="rId2"/>
    <p:sldId id="290" r:id="rId3"/>
    <p:sldId id="308" r:id="rId4"/>
    <p:sldId id="309" r:id="rId5"/>
    <p:sldId id="305" r:id="rId6"/>
    <p:sldId id="261" r:id="rId7"/>
    <p:sldId id="339" r:id="rId8"/>
    <p:sldId id="329" r:id="rId9"/>
    <p:sldId id="331" r:id="rId10"/>
    <p:sldId id="263" r:id="rId11"/>
    <p:sldId id="340" r:id="rId12"/>
    <p:sldId id="359" r:id="rId13"/>
    <p:sldId id="358" r:id="rId14"/>
    <p:sldId id="347" r:id="rId15"/>
    <p:sldId id="355" r:id="rId16"/>
    <p:sldId id="346" r:id="rId17"/>
    <p:sldId id="348" r:id="rId18"/>
    <p:sldId id="317" r:id="rId19"/>
    <p:sldId id="318" r:id="rId20"/>
    <p:sldId id="320" r:id="rId21"/>
    <p:sldId id="322" r:id="rId22"/>
    <p:sldId id="269" r:id="rId23"/>
    <p:sldId id="337" r:id="rId24"/>
    <p:sldId id="272" r:id="rId25"/>
    <p:sldId id="273" r:id="rId26"/>
    <p:sldId id="327" r:id="rId27"/>
    <p:sldId id="361" r:id="rId28"/>
    <p:sldId id="325" r:id="rId29"/>
    <p:sldId id="360" r:id="rId30"/>
    <p:sldId id="352" r:id="rId31"/>
    <p:sldId id="345" r:id="rId32"/>
    <p:sldId id="351" r:id="rId33"/>
    <p:sldId id="350" r:id="rId3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07" autoAdjust="0"/>
    <p:restoredTop sz="94660" autoAdjust="0"/>
  </p:normalViewPr>
  <p:slideViewPr>
    <p:cSldViewPr>
      <p:cViewPr varScale="1">
        <p:scale>
          <a:sx n="60" d="100"/>
          <a:sy n="60" d="100"/>
        </p:scale>
        <p:origin x="-90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6.wmf"/><Relationship Id="rId1" Type="http://schemas.openxmlformats.org/officeDocument/2006/relationships/image" Target="../media/image8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2.wmf"/><Relationship Id="rId1" Type="http://schemas.openxmlformats.org/officeDocument/2006/relationships/image" Target="../media/image9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6.wmf"/><Relationship Id="rId1" Type="http://schemas.openxmlformats.org/officeDocument/2006/relationships/image" Target="../media/image9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49.wmf"/><Relationship Id="rId1" Type="http://schemas.openxmlformats.org/officeDocument/2006/relationships/image" Target="../media/image51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EDAC9-20A3-4ABE-8118-7B3562620F4E}" type="datetimeFigureOut">
              <a:rPr kumimoji="1" lang="ja-JP" altLang="en-US" smtClean="0"/>
              <a:pPr/>
              <a:t>2012/7/16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F2473-C730-44B5-980A-7B0BC04C51C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82035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C675D-EFCA-40D4-90EB-35A588BF3E56}" type="slidenum">
              <a:rPr lang="en-US" altLang="ja-JP"/>
              <a:pPr/>
              <a:t>31</a:t>
            </a:fld>
            <a:endParaRPr lang="en-US" altLang="ja-JP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A897591-0D7F-4327-B4D1-FD8B40684354}" type="datetimeFigureOut">
              <a:rPr kumimoji="1" lang="ja-JP" altLang="en-US" smtClean="0"/>
              <a:pPr/>
              <a:t>2012/7/16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F2B1B88-D856-43DC-A9A4-A6AE0C87AB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正方形/長方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正方形/長方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7591-0D7F-4327-B4D1-FD8B40684354}" type="datetimeFigureOut">
              <a:rPr kumimoji="1" lang="ja-JP" altLang="en-US" smtClean="0"/>
              <a:pPr/>
              <a:t>2012/7/16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1B88-D856-43DC-A9A4-A6AE0C87AB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7591-0D7F-4327-B4D1-FD8B40684354}" type="datetimeFigureOut">
              <a:rPr kumimoji="1" lang="ja-JP" altLang="en-US" smtClean="0"/>
              <a:pPr/>
              <a:t>2012/7/16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1B88-D856-43DC-A9A4-A6AE0C87AB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7591-0D7F-4327-B4D1-FD8B40684354}" type="datetimeFigureOut">
              <a:rPr kumimoji="1" lang="ja-JP" altLang="en-US" smtClean="0"/>
              <a:pPr/>
              <a:t>2012/7/16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1B88-D856-43DC-A9A4-A6AE0C87AB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A897591-0D7F-4327-B4D1-FD8B40684354}" type="datetimeFigureOut">
              <a:rPr kumimoji="1" lang="ja-JP" altLang="en-US" smtClean="0"/>
              <a:pPr/>
              <a:t>2012/7/16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F2B1B88-D856-43DC-A9A4-A6AE0C87AB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7591-0D7F-4327-B4D1-FD8B40684354}" type="datetimeFigureOut">
              <a:rPr kumimoji="1" lang="ja-JP" altLang="en-US" smtClean="0"/>
              <a:pPr/>
              <a:t>2012/7/16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1B88-D856-43DC-A9A4-A6AE0C87AB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7591-0D7F-4327-B4D1-FD8B40684354}" type="datetimeFigureOut">
              <a:rPr kumimoji="1" lang="ja-JP" altLang="en-US" smtClean="0"/>
              <a:pPr/>
              <a:t>2012/7/16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1B88-D856-43DC-A9A4-A6AE0C87AB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7591-0D7F-4327-B4D1-FD8B40684354}" type="datetimeFigureOut">
              <a:rPr kumimoji="1" lang="ja-JP" altLang="en-US" smtClean="0"/>
              <a:pPr/>
              <a:t>2012/7/16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1B88-D856-43DC-A9A4-A6AE0C87AB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7591-0D7F-4327-B4D1-FD8B40684354}" type="datetimeFigureOut">
              <a:rPr kumimoji="1" lang="ja-JP" altLang="en-US" smtClean="0"/>
              <a:pPr/>
              <a:t>2012/7/16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1B88-D856-43DC-A9A4-A6AE0C87AB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7591-0D7F-4327-B4D1-FD8B40684354}" type="datetimeFigureOut">
              <a:rPr kumimoji="1" lang="ja-JP" altLang="en-US" smtClean="0"/>
              <a:pPr/>
              <a:t>2012/7/16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1B88-D856-43DC-A9A4-A6AE0C87AB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7591-0D7F-4327-B4D1-FD8B40684354}" type="datetimeFigureOut">
              <a:rPr kumimoji="1" lang="ja-JP" altLang="en-US" smtClean="0"/>
              <a:pPr/>
              <a:t>2012/7/16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1B88-D856-43DC-A9A4-A6AE0C87AB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A897591-0D7F-4327-B4D1-FD8B40684354}" type="datetimeFigureOut">
              <a:rPr kumimoji="1" lang="ja-JP" altLang="en-US" smtClean="0"/>
              <a:pPr/>
              <a:t>2012/7/16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F2B1B88-D856-43DC-A9A4-A6AE0C87AB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5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6.png"/><Relationship Id="rId9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30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61.png"/><Relationship Id="rId7" Type="http://schemas.openxmlformats.org/officeDocument/2006/relationships/image" Target="../media/image6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66.png"/><Relationship Id="rId5" Type="http://schemas.openxmlformats.org/officeDocument/2006/relationships/image" Target="../media/image62.png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6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oleObject" Target="../embeddings/oleObject34.bin"/><Relationship Id="rId7" Type="http://schemas.openxmlformats.org/officeDocument/2006/relationships/image" Target="../media/image7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4.png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png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95.png"/><Relationship Id="rId4" Type="http://schemas.openxmlformats.org/officeDocument/2006/relationships/image" Target="../media/image9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9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png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7724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i="1" dirty="0" smtClean="0">
                <a:solidFill>
                  <a:srgbClr val="00B050"/>
                </a:solidFill>
              </a:rPr>
              <a:t>SL(2,Z) </a:t>
            </a:r>
            <a:r>
              <a:rPr lang="en-US" altLang="ja-JP" dirty="0" smtClean="0">
                <a:solidFill>
                  <a:srgbClr val="00B050"/>
                </a:solidFill>
              </a:rPr>
              <a:t>Action on AdS/BCFT </a:t>
            </a:r>
            <a:br>
              <a:rPr lang="en-US" altLang="ja-JP" dirty="0" smtClean="0">
                <a:solidFill>
                  <a:srgbClr val="00B050"/>
                </a:solidFill>
              </a:rPr>
            </a:br>
            <a:r>
              <a:rPr lang="en-US" altLang="ja-JP" dirty="0" smtClean="0">
                <a:solidFill>
                  <a:srgbClr val="00B050"/>
                </a:solidFill>
              </a:rPr>
              <a:t>and Hall conductivity</a:t>
            </a:r>
            <a:br>
              <a:rPr lang="en-US" altLang="ja-JP" dirty="0" smtClean="0">
                <a:solidFill>
                  <a:srgbClr val="00B050"/>
                </a:solidFill>
              </a:rPr>
            </a:br>
            <a:r>
              <a:rPr lang="en-US" altLang="ja-JP" dirty="0" smtClean="0">
                <a:solidFill>
                  <a:srgbClr val="00B050"/>
                </a:solidFill>
              </a:rPr>
              <a:t/>
            </a:r>
            <a:br>
              <a:rPr lang="en-US" altLang="ja-JP" dirty="0" smtClean="0">
                <a:solidFill>
                  <a:srgbClr val="00B050"/>
                </a:solidFill>
              </a:rPr>
            </a:br>
            <a:r>
              <a:rPr kumimoji="1" lang="en-US" altLang="ja-JP" dirty="0" smtClean="0">
                <a:solidFill>
                  <a:schemeClr val="accent1"/>
                </a:solidFill>
              </a:rPr>
              <a:t/>
            </a:r>
            <a:br>
              <a:rPr kumimoji="1" lang="en-US" altLang="ja-JP" dirty="0" smtClean="0">
                <a:solidFill>
                  <a:schemeClr val="accent1"/>
                </a:solidFill>
              </a:rPr>
            </a:br>
            <a:r>
              <a:rPr kumimoji="1" lang="en-US" altLang="ja-JP" dirty="0" smtClean="0">
                <a:solidFill>
                  <a:srgbClr val="00B050"/>
                </a:solidFill>
              </a:rPr>
              <a:t/>
            </a:r>
            <a:br>
              <a:rPr kumimoji="1" lang="en-US" altLang="ja-JP" dirty="0" smtClean="0">
                <a:solidFill>
                  <a:srgbClr val="00B050"/>
                </a:solidFill>
              </a:rPr>
            </a:br>
            <a:r>
              <a:rPr lang="en-US" altLang="ja-JP" dirty="0" smtClean="0">
                <a:solidFill>
                  <a:srgbClr val="00B050"/>
                </a:solidFill>
              </a:rPr>
              <a:t/>
            </a:r>
            <a:br>
              <a:rPr lang="en-US" altLang="ja-JP" dirty="0" smtClean="0">
                <a:solidFill>
                  <a:srgbClr val="00B050"/>
                </a:solidFill>
              </a:rPr>
            </a:br>
            <a:r>
              <a:rPr lang="en-US" altLang="ja-JP" dirty="0" smtClean="0">
                <a:solidFill>
                  <a:srgbClr val="00B050"/>
                </a:solidFill>
              </a:rPr>
              <a:t/>
            </a:r>
            <a:br>
              <a:rPr lang="en-US" altLang="ja-JP" dirty="0" smtClean="0">
                <a:solidFill>
                  <a:srgbClr val="00B050"/>
                </a:solidFill>
              </a:rPr>
            </a:b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99592" y="2780928"/>
            <a:ext cx="7200800" cy="2880320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2400" dirty="0" err="1" smtClean="0">
                <a:solidFill>
                  <a:schemeClr val="tx1"/>
                </a:solidFill>
              </a:rPr>
              <a:t>Mitsutoshi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 Fujita</a:t>
            </a:r>
          </a:p>
          <a:p>
            <a:pPr algn="ctr"/>
            <a:endParaRPr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Department of Physics, University of Washington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</a:rPr>
              <a:t>Collaborators : M. Kaminski</a:t>
            </a:r>
            <a:r>
              <a:rPr lang="ja-JP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</a:rPr>
              <a:t>and 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A. </a:t>
            </a:r>
            <a:r>
              <a:rPr kumimoji="1" lang="en-US" altLang="ja-JP" sz="2400" dirty="0" err="1" smtClean="0">
                <a:solidFill>
                  <a:schemeClr val="tx1"/>
                </a:solidFill>
              </a:rPr>
              <a:t>Karch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1560" y="5013176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Based on arXiv: 1204.0012[hep-th]</a:t>
            </a:r>
          </a:p>
          <a:p>
            <a:pPr algn="ctr"/>
            <a:r>
              <a:rPr lang="en-US" altLang="ja-JP" sz="2400" dirty="0" smtClean="0"/>
              <a:t>a</a:t>
            </a:r>
            <a:r>
              <a:rPr kumimoji="1" lang="en-US" altLang="ja-JP" sz="2400" dirty="0" smtClean="0"/>
              <a:t>ccepted </a:t>
            </a:r>
            <a:r>
              <a:rPr lang="en-US" altLang="ja-JP" sz="2400" dirty="0" smtClean="0"/>
              <a:t>for</a:t>
            </a:r>
            <a:r>
              <a:rPr kumimoji="1" lang="en-US" altLang="ja-JP" sz="2400" dirty="0" smtClean="0"/>
              <a:t> publication </a:t>
            </a:r>
            <a:r>
              <a:rPr lang="en-US" altLang="ja-JP" sz="2400" dirty="0" smtClean="0"/>
              <a:t>in</a:t>
            </a:r>
            <a:r>
              <a:rPr kumimoji="1" lang="en-US" altLang="ja-JP" sz="2400" dirty="0" smtClean="0"/>
              <a:t> JHEP 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r>
              <a:rPr kumimoji="1" lang="en-US" altLang="ja-JP" dirty="0" smtClean="0"/>
              <a:t>The GKPW relation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8229600" cy="4937760"/>
          </a:xfrm>
        </p:spPr>
        <p:txBody>
          <a:bodyPr>
            <a:normAutofit/>
          </a:bodyPr>
          <a:lstStyle/>
          <a:p>
            <a:r>
              <a:rPr kumimoji="1" lang="en-US" altLang="ja-JP" sz="2400" dirty="0" smtClean="0">
                <a:solidFill>
                  <a:srgbClr val="7030A0"/>
                </a:solidFill>
              </a:rPr>
              <a:t>The current density derived using the GKPW relation</a:t>
            </a:r>
            <a:endParaRPr lang="en-US" altLang="ja-JP" sz="2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kumimoji="1" lang="en-US" altLang="ja-JP" sz="2400" dirty="0" smtClean="0"/>
              <a:t>                                                                   </a:t>
            </a:r>
            <a:r>
              <a:rPr kumimoji="1" lang="en-US" altLang="ja-JP" sz="2400" i="1" dirty="0" err="1" smtClean="0">
                <a:solidFill>
                  <a:srgbClr val="00B0F0"/>
                </a:solidFill>
              </a:rPr>
              <a:t>Gubser-Klebanov</a:t>
            </a:r>
            <a:r>
              <a:rPr kumimoji="1" lang="en-US" altLang="ja-JP" sz="2400" i="1" dirty="0" smtClean="0">
                <a:solidFill>
                  <a:srgbClr val="00B0F0"/>
                </a:solidFill>
              </a:rPr>
              <a:t>- </a:t>
            </a:r>
          </a:p>
          <a:p>
            <a:pPr marL="0" indent="0">
              <a:buNone/>
            </a:pPr>
            <a:r>
              <a:rPr lang="en-US" altLang="ja-JP" sz="2400" i="1" dirty="0">
                <a:solidFill>
                  <a:srgbClr val="00B0F0"/>
                </a:solidFill>
              </a:rPr>
              <a:t> </a:t>
            </a:r>
            <a:r>
              <a:rPr lang="en-US" altLang="ja-JP" sz="2400" i="1" dirty="0" smtClean="0">
                <a:solidFill>
                  <a:srgbClr val="00B0F0"/>
                </a:solidFill>
              </a:rPr>
              <a:t>                                                                       -</a:t>
            </a:r>
            <a:r>
              <a:rPr kumimoji="1" lang="en-US" altLang="ja-JP" sz="2400" i="1" dirty="0" err="1" smtClean="0">
                <a:solidFill>
                  <a:srgbClr val="00B0F0"/>
                </a:solidFill>
              </a:rPr>
              <a:t>Polyakov</a:t>
            </a:r>
            <a:r>
              <a:rPr lang="en-US" altLang="ja-JP" sz="2400" i="1" dirty="0">
                <a:solidFill>
                  <a:srgbClr val="00B0F0"/>
                </a:solidFill>
              </a:rPr>
              <a:t> </a:t>
            </a:r>
            <a:r>
              <a:rPr kumimoji="1" lang="en-US" altLang="ja-JP" sz="2400" i="1" dirty="0" smtClean="0">
                <a:solidFill>
                  <a:srgbClr val="00B0F0"/>
                </a:solidFill>
              </a:rPr>
              <a:t>``98</a:t>
            </a:r>
          </a:p>
          <a:p>
            <a:pPr marL="0" indent="0">
              <a:buNone/>
            </a:pPr>
            <a:r>
              <a:rPr lang="en-US" altLang="ja-JP" sz="2400" i="1" dirty="0" smtClean="0">
                <a:solidFill>
                  <a:srgbClr val="00B0F0"/>
                </a:solidFill>
              </a:rPr>
              <a:t>                                                                           Witten  ``98 </a:t>
            </a:r>
          </a:p>
          <a:p>
            <a:endParaRPr kumimoji="1" lang="en-US" altLang="ja-JP" sz="2400" dirty="0" smtClean="0"/>
          </a:p>
          <a:p>
            <a:r>
              <a:rPr lang="en-US" altLang="ja-JP" sz="2400" dirty="0" smtClean="0"/>
              <a:t>3 independent boundary conditions and the AdS boundary </a:t>
            </a:r>
          </a:p>
          <a:p>
            <a:pPr>
              <a:buNone/>
            </a:pPr>
            <a:r>
              <a:rPr lang="en-US" altLang="ja-JP" sz="2400" dirty="0" smtClean="0"/>
              <a:t>    conditions determine the </a:t>
            </a:r>
            <a:r>
              <a:rPr lang="en-US" altLang="ja-JP" sz="2400" dirty="0" smtClean="0"/>
              <a:t>current.</a:t>
            </a:r>
          </a:p>
          <a:p>
            <a:pPr>
              <a:buFont typeface="Wingdings" pitchFamily="2" charset="2"/>
              <a:buChar char="Ø"/>
            </a:pPr>
            <a:endParaRPr lang="en-US" altLang="ja-JP" sz="2400" dirty="0" smtClean="0"/>
          </a:p>
          <a:p>
            <a:pPr>
              <a:buFont typeface="Wingdings" pitchFamily="2" charset="2"/>
              <a:buChar char="Ø"/>
            </a:pPr>
            <a:r>
              <a:rPr lang="en-US" altLang="ja-JP" sz="2400" dirty="0" smtClean="0"/>
              <a:t>The conductivity becomes </a:t>
            </a:r>
            <a:r>
              <a:rPr lang="en-US" altLang="ja-JP" sz="2400" dirty="0" smtClean="0"/>
              <a:t>for</a:t>
            </a:r>
          </a:p>
          <a:p>
            <a:pPr>
              <a:buNone/>
            </a:pPr>
            <a:r>
              <a:rPr lang="en-US" altLang="ja-JP" sz="2400" dirty="0" smtClean="0"/>
              <a:t>    setting</a:t>
            </a:r>
            <a:r>
              <a:rPr lang="ja-JP" altLang="en-US" sz="2400" dirty="0" smtClean="0"/>
              <a:t>　　                                      </a:t>
            </a:r>
            <a:r>
              <a:rPr lang="en-US" altLang="ja-JP" sz="2400" dirty="0" smtClean="0"/>
              <a:t>   For</a:t>
            </a: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   </a:t>
            </a:r>
            <a:r>
              <a:rPr lang="en-US" altLang="ja-JP" sz="2400" dirty="0" smtClean="0"/>
              <a:t> and               ,                                   </a:t>
            </a:r>
            <a:endParaRPr lang="en-US" altLang="ja-JP" sz="2400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484784"/>
            <a:ext cx="4883743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2492896"/>
            <a:ext cx="1504167" cy="57606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109569" name="Object 1"/>
          <p:cNvGraphicFramePr>
            <a:graphicFrameLocks noChangeAspect="1"/>
          </p:cNvGraphicFramePr>
          <p:nvPr/>
        </p:nvGraphicFramePr>
        <p:xfrm>
          <a:off x="1403648" y="5373216"/>
          <a:ext cx="1169987" cy="431800"/>
        </p:xfrm>
        <a:graphic>
          <a:graphicData uri="http://schemas.openxmlformats.org/presentationml/2006/ole">
            <p:oleObj spid="_x0000_s109781" name="数式" r:id="rId5" imgW="583693" imgH="215713" progId="Equation.3">
              <p:embed/>
            </p:oleObj>
          </a:graphicData>
        </a:graphic>
      </p:graphicFrame>
      <p:graphicFrame>
        <p:nvGraphicFramePr>
          <p:cNvPr id="109570" name="Object 2"/>
          <p:cNvGraphicFramePr>
            <a:graphicFrameLocks noChangeAspect="1"/>
          </p:cNvGraphicFramePr>
          <p:nvPr/>
        </p:nvGraphicFramePr>
        <p:xfrm>
          <a:off x="6228184" y="5013176"/>
          <a:ext cx="788988" cy="431800"/>
        </p:xfrm>
        <a:graphic>
          <a:graphicData uri="http://schemas.openxmlformats.org/presentationml/2006/ole">
            <p:oleObj spid="_x0000_s109782" name="数式" r:id="rId6" imgW="393359" imgH="215713" progId="Equation.3">
              <p:embed/>
            </p:oleObj>
          </a:graphicData>
        </a:graphic>
      </p:graphicFrame>
      <p:sp>
        <p:nvSpPr>
          <p:cNvPr id="11" name="四角形吹き出し 10"/>
          <p:cNvSpPr/>
          <p:nvPr/>
        </p:nvSpPr>
        <p:spPr>
          <a:xfrm>
            <a:off x="5364088" y="3789040"/>
            <a:ext cx="3528392" cy="1080120"/>
          </a:xfrm>
          <a:prstGeom prst="wedgeRectCallout">
            <a:avLst>
              <a:gd name="adj1" fmla="val 24531"/>
              <a:gd name="adj2" fmla="val 911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Describing the position independent gap and the standard Hall physics</a:t>
            </a:r>
            <a:endParaRPr kumimoji="1" lang="ja-JP" altLang="en-US" sz="2400" dirty="0"/>
          </a:p>
        </p:txBody>
      </p:sp>
      <p:pic>
        <p:nvPicPr>
          <p:cNvPr id="109783" name="Picture 2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15816" y="5301208"/>
            <a:ext cx="2088232" cy="1226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784" name="Picture 2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63688" y="4941168"/>
            <a:ext cx="3362325" cy="4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四角形吹き出し 12"/>
          <p:cNvSpPr/>
          <p:nvPr/>
        </p:nvSpPr>
        <p:spPr>
          <a:xfrm>
            <a:off x="899592" y="5877272"/>
            <a:ext cx="1800200" cy="432048"/>
          </a:xfrm>
          <a:prstGeom prst="wedgeRectCallout">
            <a:avLst>
              <a:gd name="adj1" fmla="val -19738"/>
              <a:gd name="adj2" fmla="val 479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FQHE</a:t>
            </a:r>
            <a:endParaRPr kumimoji="1" lang="ja-JP" altLang="en-US" sz="2400" dirty="0"/>
          </a:p>
        </p:txBody>
      </p:sp>
      <p:graphicFrame>
        <p:nvGraphicFramePr>
          <p:cNvPr id="14" name="オブジェクト 13"/>
          <p:cNvGraphicFramePr>
            <a:graphicFrameLocks noChangeAspect="1"/>
          </p:cNvGraphicFramePr>
          <p:nvPr/>
        </p:nvGraphicFramePr>
        <p:xfrm>
          <a:off x="5724128" y="5517232"/>
          <a:ext cx="2736304" cy="591633"/>
        </p:xfrm>
        <a:graphic>
          <a:graphicData uri="http://schemas.openxmlformats.org/presentationml/2006/ole">
            <p:oleObj spid="_x0000_s109785" name="数式" r:id="rId9" imgW="16509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Dirichlet</a:t>
            </a:r>
            <a:r>
              <a:rPr kumimoji="1" lang="en-US" altLang="ja-JP" dirty="0" smtClean="0"/>
              <a:t> boundary condition  on </a:t>
            </a:r>
            <a:r>
              <a:rPr kumimoji="1" lang="en-US" altLang="ja-JP" i="1" dirty="0" smtClean="0"/>
              <a:t>Q</a:t>
            </a:r>
            <a:r>
              <a:rPr kumimoji="1" lang="en-US" altLang="ja-JP" i="1" baseline="-25000" dirty="0" smtClean="0"/>
              <a:t>1</a:t>
            </a:r>
            <a:endParaRPr kumimoji="1" lang="ja-JP" altLang="en-US" i="1" baseline="-25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sz="2400" dirty="0" smtClean="0"/>
              <a:t>We choose the different boundary condition at </a:t>
            </a:r>
            <a:r>
              <a:rPr lang="en-US" altLang="ja-JP" sz="2400" i="1" dirty="0" smtClean="0"/>
              <a:t>Q</a:t>
            </a:r>
            <a:r>
              <a:rPr lang="en-US" altLang="ja-JP" sz="2400" i="1" baseline="-25000" dirty="0" smtClean="0"/>
              <a:t>1</a:t>
            </a:r>
          </a:p>
          <a:p>
            <a:endParaRPr kumimoji="1" lang="en-US" altLang="ja-JP" sz="2400" i="1" baseline="-25000" dirty="0" smtClean="0"/>
          </a:p>
          <a:p>
            <a:pPr>
              <a:buNone/>
            </a:pPr>
            <a:endParaRPr kumimoji="1" lang="en-US" altLang="ja-JP" sz="2400" i="1" baseline="-25000" dirty="0" smtClean="0"/>
          </a:p>
          <a:p>
            <a:pPr>
              <a:buFont typeface="Wingdings" pitchFamily="2" charset="2"/>
              <a:buChar char="Ø"/>
            </a:pPr>
            <a:r>
              <a:rPr kumimoji="1" lang="en-US" altLang="ja-JP" sz="2400" dirty="0" smtClean="0"/>
              <a:t>Rewritten as</a:t>
            </a:r>
          </a:p>
          <a:p>
            <a:pPr>
              <a:buNone/>
            </a:pPr>
            <a:endParaRPr kumimoji="1" lang="en-US" altLang="ja-JP" sz="2400" dirty="0" smtClean="0"/>
          </a:p>
          <a:p>
            <a:pPr>
              <a:buFont typeface="Wingdings" pitchFamily="2" charset="2"/>
              <a:buChar char="u"/>
            </a:pPr>
            <a:r>
              <a:rPr lang="en-US" altLang="ja-JP" sz="2400" dirty="0" smtClean="0"/>
              <a:t>The current at the AdS boundary</a:t>
            </a:r>
          </a:p>
          <a:p>
            <a:pPr>
              <a:buFont typeface="Wingdings" pitchFamily="2" charset="2"/>
              <a:buChar char="Ø"/>
            </a:pPr>
            <a:endParaRPr lang="en-US" altLang="ja-JP" sz="2400" dirty="0" smtClean="0"/>
          </a:p>
          <a:p>
            <a:pPr>
              <a:buFont typeface="Wingdings" pitchFamily="2" charset="2"/>
              <a:buChar char="Ø"/>
            </a:pPr>
            <a:endParaRPr lang="en-US" altLang="ja-JP" sz="2400" dirty="0" smtClean="0"/>
          </a:p>
          <a:p>
            <a:pPr>
              <a:buFont typeface="Wingdings" pitchFamily="2" charset="2"/>
              <a:buChar char="Ø"/>
            </a:pPr>
            <a:r>
              <a:rPr lang="en-US" altLang="ja-JP" sz="2400" dirty="0" smtClean="0">
                <a:solidFill>
                  <a:srgbClr val="00B050"/>
                </a:solidFill>
              </a:rPr>
              <a:t>Vanishing  </a:t>
            </a:r>
            <a:r>
              <a:rPr lang="en-US" altLang="ja-JP" sz="2400" i="1" dirty="0" err="1" smtClean="0">
                <a:solidFill>
                  <a:srgbClr val="00B050"/>
                </a:solidFill>
              </a:rPr>
              <a:t>J</a:t>
            </a:r>
            <a:r>
              <a:rPr lang="en-US" altLang="ja-JP" sz="2400" i="1" baseline="30000" dirty="0" err="1" smtClean="0">
                <a:solidFill>
                  <a:srgbClr val="00B050"/>
                </a:solidFill>
              </a:rPr>
              <a:t>y</a:t>
            </a:r>
            <a:endParaRPr lang="en-US" altLang="ja-JP" sz="2400" i="1" baseline="30000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altLang="ja-JP" sz="2400" dirty="0" smtClean="0"/>
          </a:p>
          <a:p>
            <a:pPr>
              <a:buFont typeface="Wingdings" pitchFamily="2" charset="2"/>
              <a:buChar char="u"/>
            </a:pPr>
            <a:r>
              <a:rPr lang="en-US" altLang="ja-JP" sz="2400" dirty="0" smtClean="0"/>
              <a:t>The Hall conductivity </a:t>
            </a:r>
          </a:p>
          <a:p>
            <a:pPr>
              <a:buNone/>
            </a:pP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628800"/>
            <a:ext cx="2664296" cy="72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348880"/>
            <a:ext cx="61178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429000"/>
            <a:ext cx="579912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5589240"/>
            <a:ext cx="276656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四角形吹き出し 3"/>
          <p:cNvSpPr/>
          <p:nvPr/>
        </p:nvSpPr>
        <p:spPr>
          <a:xfrm>
            <a:off x="4995118" y="4365104"/>
            <a:ext cx="3969370" cy="1224635"/>
          </a:xfrm>
          <a:prstGeom prst="wedgeRectCallout">
            <a:avLst>
              <a:gd name="adj1" fmla="val -38730"/>
              <a:gd name="adj2" fmla="val -641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Cf. </a:t>
            </a:r>
            <a:r>
              <a:rPr lang="en-US" altLang="ja-JP" sz="2400" i="1" dirty="0" smtClean="0"/>
              <a:t>B</a:t>
            </a:r>
            <a:r>
              <a:rPr lang="en-US" altLang="ja-JP" sz="2400" dirty="0" smtClean="0"/>
              <a:t> appears in the second order of the hydrodynamic expansion for </a:t>
            </a:r>
            <a:r>
              <a:rPr lang="en-US" altLang="ja-JP" sz="2400" i="1" dirty="0" smtClean="0"/>
              <a:t>T&gt;&gt;0</a:t>
            </a:r>
            <a:r>
              <a:rPr lang="en-US" altLang="ja-JP" sz="2400" dirty="0" smtClean="0"/>
              <a:t>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1445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Generalized and transport coefficients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kumimoji="1" lang="en-US" altLang="ja-JP" sz="2400" dirty="0" smtClean="0"/>
              <a:t>The most general constant field strength</a:t>
            </a:r>
          </a:p>
          <a:p>
            <a:endParaRPr lang="en-US" altLang="ja-JP" sz="2400" dirty="0" smtClean="0"/>
          </a:p>
          <a:p>
            <a:endParaRPr kumimoji="1" lang="en-US" altLang="ja-JP" sz="2400" dirty="0" smtClean="0"/>
          </a:p>
          <a:p>
            <a:endParaRPr kumimoji="1" lang="en-US" altLang="ja-JP" sz="2400" dirty="0" smtClean="0"/>
          </a:p>
          <a:p>
            <a:endParaRPr lang="en-US" altLang="ja-JP" sz="2400" dirty="0" smtClean="0"/>
          </a:p>
          <a:p>
            <a:pPr>
              <a:buFont typeface="Wingdings" pitchFamily="2" charset="2"/>
              <a:buChar char="Ø"/>
            </a:pPr>
            <a:r>
              <a:rPr lang="en-US" altLang="ja-JP" sz="2400" dirty="0" smtClean="0"/>
              <a:t>g</a:t>
            </a:r>
            <a:r>
              <a:rPr kumimoji="1" lang="en-US" altLang="ja-JP" sz="2400" dirty="0" smtClean="0"/>
              <a:t>ives non-zero off-diagonal conductivities</a:t>
            </a:r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    </a:t>
            </a:r>
          </a:p>
          <a:p>
            <a:pPr>
              <a:buNone/>
            </a:pPr>
            <a:r>
              <a:rPr lang="en-US" altLang="ja-JP" sz="2400" dirty="0" smtClean="0"/>
              <a:t>    </a:t>
            </a:r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    </a:t>
            </a:r>
            <a:r>
              <a:rPr lang="el-GR" altLang="ja-JP" sz="2400" dirty="0" smtClean="0"/>
              <a:t>Κ</a:t>
            </a:r>
            <a:r>
              <a:rPr lang="en-US" altLang="ja-JP" sz="2400" baseline="-25000" dirty="0" smtClean="0"/>
              <a:t>t </a:t>
            </a:r>
            <a:r>
              <a:rPr lang="en-US" altLang="ja-JP" sz="2400" dirty="0" smtClean="0"/>
              <a:t> is present in any theory with a mass gap</a:t>
            </a:r>
          </a:p>
          <a:p>
            <a:pPr>
              <a:buNone/>
            </a:pPr>
            <a:r>
              <a:rPr lang="en-US" altLang="ja-JP" sz="2400" dirty="0" smtClean="0"/>
              <a:t>                  . </a:t>
            </a:r>
          </a:p>
        </p:txBody>
      </p:sp>
      <p:pic>
        <p:nvPicPr>
          <p:cNvPr id="1751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628800"/>
            <a:ext cx="4248472" cy="1699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6012160" y="3356992"/>
          <a:ext cx="1819275" cy="576262"/>
        </p:xfrm>
        <a:graphic>
          <a:graphicData uri="http://schemas.openxmlformats.org/presentationml/2006/ole">
            <p:oleObj spid="_x0000_s175108" name="数式" r:id="rId4" imgW="761760" imgH="241200" progId="Equation.3">
              <p:embed/>
            </p:oleObj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725144"/>
            <a:ext cx="1800200" cy="864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99792" y="4653136"/>
            <a:ext cx="410445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四角形吹き出し 9"/>
          <p:cNvSpPr/>
          <p:nvPr/>
        </p:nvSpPr>
        <p:spPr>
          <a:xfrm>
            <a:off x="6300192" y="5733256"/>
            <a:ext cx="2592288" cy="792088"/>
          </a:xfrm>
          <a:prstGeom prst="wedgeRectCallout">
            <a:avLst>
              <a:gd name="adj1" fmla="val -33604"/>
              <a:gd name="adj2" fmla="val -731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Relation of Hall physics</a:t>
            </a:r>
            <a:endParaRPr kumimoji="1" lang="ja-JP" altLang="en-US" sz="2400" dirty="0"/>
          </a:p>
        </p:txBody>
      </p:sp>
      <p:sp>
        <p:nvSpPr>
          <p:cNvPr id="11" name="正方形/長方形 10"/>
          <p:cNvSpPr/>
          <p:nvPr/>
        </p:nvSpPr>
        <p:spPr>
          <a:xfrm>
            <a:off x="539552" y="4149080"/>
            <a:ext cx="4759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ja-JP" sz="2400" dirty="0" smtClean="0"/>
              <a:t>Non-trivial relations of coefficients</a:t>
            </a:r>
          </a:p>
        </p:txBody>
      </p:sp>
      <p:sp>
        <p:nvSpPr>
          <p:cNvPr id="12" name="四角形吹き出し 11"/>
          <p:cNvSpPr/>
          <p:nvPr/>
        </p:nvSpPr>
        <p:spPr>
          <a:xfrm>
            <a:off x="5940152" y="1700808"/>
            <a:ext cx="3203848" cy="1368152"/>
          </a:xfrm>
          <a:prstGeom prst="wedgeRectCallout">
            <a:avLst>
              <a:gd name="adj1" fmla="val -73760"/>
              <a:gd name="adj2" fmla="val 212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dirty="0" smtClean="0"/>
              <a:t>s</a:t>
            </a:r>
            <a:r>
              <a:rPr kumimoji="1" lang="en-US" altLang="ja-JP" sz="2400" dirty="0" smtClean="0"/>
              <a:t>atisfies the condition at the boundary </a:t>
            </a:r>
            <a:r>
              <a:rPr kumimoji="1" lang="en-US" altLang="ja-JP" sz="2400" i="1" dirty="0" smtClean="0"/>
              <a:t>Q and </a:t>
            </a:r>
            <a:r>
              <a:rPr kumimoji="1" lang="en-US" altLang="ja-JP" sz="2400" dirty="0" smtClean="0"/>
              <a:t>the condition </a:t>
            </a:r>
            <a:endParaRPr kumimoji="1" lang="ja-JP" altLang="en-US" sz="2400" dirty="0"/>
          </a:p>
        </p:txBody>
      </p:sp>
      <p:graphicFrame>
        <p:nvGraphicFramePr>
          <p:cNvPr id="13" name="オブジェクト 12"/>
          <p:cNvGraphicFramePr>
            <a:graphicFrameLocks noChangeAspect="1"/>
          </p:cNvGraphicFramePr>
          <p:nvPr/>
        </p:nvGraphicFramePr>
        <p:xfrm>
          <a:off x="7308304" y="2564904"/>
          <a:ext cx="1152128" cy="535926"/>
        </p:xfrm>
        <a:graphic>
          <a:graphicData uri="http://schemas.openxmlformats.org/presentationml/2006/ole">
            <p:oleObj spid="_x0000_s175109" name="数式" r:id="rId7" imgW="62208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Novel</a:t>
            </a:r>
            <a:r>
              <a:rPr lang="ja-JP" altLang="en-US" dirty="0" smtClean="0"/>
              <a:t> </a:t>
            </a:r>
            <a:r>
              <a:rPr lang="en-US" altLang="ja-JP" dirty="0" smtClean="0"/>
              <a:t>transport coefficients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ja-JP" sz="2400" dirty="0" smtClean="0"/>
          </a:p>
          <a:p>
            <a:pPr>
              <a:buFont typeface="Wingdings" pitchFamily="2" charset="2"/>
              <a:buChar char="Ø"/>
            </a:pPr>
            <a:endParaRPr lang="en-US" altLang="ja-JP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altLang="ja-JP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altLang="ja-JP" sz="2400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altLang="ja-JP" sz="2400" dirty="0" smtClean="0">
                <a:solidFill>
                  <a:srgbClr val="00B050"/>
                </a:solidFill>
              </a:rPr>
              <a:t>The gradient of the condensate </a:t>
            </a:r>
            <a:r>
              <a:rPr lang="en-US" altLang="ja-JP" sz="2400" dirty="0" smtClean="0"/>
              <a:t>gives rise to </a:t>
            </a:r>
            <a:r>
              <a:rPr lang="en-US" altLang="ja-JP" sz="2400" i="1" dirty="0" smtClean="0"/>
              <a:t>B</a:t>
            </a:r>
            <a:r>
              <a:rPr lang="en-US" altLang="ja-JP" sz="2400" dirty="0" smtClean="0"/>
              <a:t> dependent term</a:t>
            </a:r>
          </a:p>
          <a:p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                                                            </a:t>
            </a:r>
            <a:r>
              <a:rPr lang="en-US" altLang="ja-JP" sz="2400" i="1" dirty="0" smtClean="0">
                <a:solidFill>
                  <a:srgbClr val="00B0F0"/>
                </a:solidFill>
              </a:rPr>
              <a:t>Bhattacharyya et al. ``08                                </a:t>
            </a:r>
          </a:p>
          <a:p>
            <a:pPr>
              <a:buFont typeface="Wingdings" pitchFamily="2" charset="2"/>
              <a:buChar char="Ø"/>
            </a:pPr>
            <a:endParaRPr kumimoji="1" lang="en-US" altLang="ja-JP" sz="2400" baseline="-25000" dirty="0" smtClean="0"/>
          </a:p>
          <a:p>
            <a:pPr>
              <a:buFont typeface="Wingdings" pitchFamily="2" charset="2"/>
              <a:buChar char="Ø"/>
            </a:pPr>
            <a:r>
              <a:rPr lang="en-US" altLang="ja-JP" sz="2400" dirty="0" smtClean="0"/>
              <a:t>Following e</a:t>
            </a:r>
            <a:r>
              <a:rPr kumimoji="1" lang="en-US" altLang="ja-JP" sz="2400" dirty="0" smtClean="0"/>
              <a:t>ffective theory realizes the above relation.</a:t>
            </a:r>
            <a:endParaRPr kumimoji="1" lang="ja-JP" altLang="en-US" sz="2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717032"/>
            <a:ext cx="2808312" cy="9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613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861048"/>
            <a:ext cx="198683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5733256"/>
            <a:ext cx="57721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5013176"/>
            <a:ext cx="56483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正方形/長方形 11"/>
          <p:cNvSpPr/>
          <p:nvPr/>
        </p:nvSpPr>
        <p:spPr>
          <a:xfrm>
            <a:off x="539552" y="1268760"/>
            <a:ext cx="53285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ja-JP" sz="2400" dirty="0" smtClean="0"/>
              <a:t>Do we satisfy </a:t>
            </a:r>
            <a:r>
              <a:rPr lang="en-US" altLang="ja-JP" sz="2400" dirty="0" err="1" smtClean="0"/>
              <a:t>onsager</a:t>
            </a:r>
            <a:r>
              <a:rPr lang="en-US" altLang="ja-JP" sz="2400" dirty="0" smtClean="0"/>
              <a:t> relations?</a:t>
            </a:r>
          </a:p>
          <a:p>
            <a:r>
              <a:rPr lang="en-US" altLang="ja-JP" sz="2400" dirty="0" smtClean="0"/>
              <a:t>    if</a:t>
            </a:r>
          </a:p>
          <a:p>
            <a:endParaRPr lang="en-US" altLang="ja-JP" sz="2400" dirty="0" smtClean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1196752"/>
            <a:ext cx="382842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87624" y="1628800"/>
            <a:ext cx="166647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四角形吹き出し 14"/>
          <p:cNvSpPr/>
          <p:nvPr/>
        </p:nvSpPr>
        <p:spPr>
          <a:xfrm>
            <a:off x="3635896" y="1988840"/>
            <a:ext cx="2952328" cy="648072"/>
          </a:xfrm>
          <a:prstGeom prst="wedgeRectCallout">
            <a:avLst>
              <a:gd name="adj1" fmla="val -22027"/>
              <a:gd name="adj2" fmla="val 503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400" dirty="0" smtClean="0"/>
              <a:t>Parameters breaking</a:t>
            </a:r>
          </a:p>
          <a:p>
            <a:r>
              <a:rPr kumimoji="1" lang="en-US" altLang="ja-JP" sz="2400" dirty="0" smtClean="0"/>
              <a:t> time reversal</a:t>
            </a:r>
            <a:endParaRPr kumimoji="1" lang="ja-JP" altLang="en-US" sz="2400" dirty="0"/>
          </a:p>
        </p:txBody>
      </p:sp>
      <p:pic>
        <p:nvPicPr>
          <p:cNvPr id="179201" name="Picture 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60232" y="2060848"/>
            <a:ext cx="2085749" cy="504056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>
                <a:solidFill>
                  <a:srgbClr val="00B050"/>
                </a:solidFill>
              </a:rPr>
              <a:t>A duality transformation of D=2 electron gas </a:t>
            </a:r>
            <a:br>
              <a:rPr lang="en-US" altLang="ja-JP" dirty="0" smtClean="0">
                <a:solidFill>
                  <a:srgbClr val="00B050"/>
                </a:solidFill>
              </a:rPr>
            </a:br>
            <a:r>
              <a:rPr lang="en-US" altLang="ja-JP" dirty="0" smtClean="0">
                <a:solidFill>
                  <a:srgbClr val="00B050"/>
                </a:solidFill>
              </a:rPr>
              <a:t>and the discrete group </a:t>
            </a:r>
            <a:r>
              <a:rPr lang="en-US" altLang="ja-JP" i="1" dirty="0" smtClean="0">
                <a:solidFill>
                  <a:srgbClr val="00B050"/>
                </a:solidFill>
              </a:rPr>
              <a:t>SL(2,Z)</a:t>
            </a:r>
            <a:endParaRPr kumimoji="1" lang="ja-JP" altLang="en-US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634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D=1+2 electron gas in a magnetic field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435280" cy="4937760"/>
          </a:xfrm>
        </p:spPr>
        <p:txBody>
          <a:bodyPr/>
          <a:lstStyle/>
          <a:p>
            <a:r>
              <a:rPr kumimoji="1" lang="en-US" altLang="ja-JP" sz="2400" dirty="0" smtClean="0"/>
              <a:t>Consider the d=1+2 electron gas in a magnetic field </a:t>
            </a:r>
          </a:p>
          <a:p>
            <a:endParaRPr lang="en-US" altLang="ja-JP" sz="2400" dirty="0" smtClean="0"/>
          </a:p>
          <a:p>
            <a:r>
              <a:rPr lang="en-US" altLang="ja-JP" sz="2400" dirty="0" smtClean="0">
                <a:solidFill>
                  <a:srgbClr val="00B050"/>
                </a:solidFill>
              </a:rPr>
              <a:t>low temperature ~ 4K</a:t>
            </a:r>
          </a:p>
          <a:p>
            <a:pPr>
              <a:buFont typeface="Wingdings" pitchFamily="2" charset="2"/>
              <a:buChar char="Ø"/>
            </a:pPr>
            <a:r>
              <a:rPr lang="en-US" altLang="ja-JP" sz="2400" dirty="0" smtClean="0"/>
              <a:t> suppression of the phonon excitation</a:t>
            </a:r>
          </a:p>
          <a:p>
            <a:pPr>
              <a:buNone/>
            </a:pPr>
            <a:endParaRPr kumimoji="1" lang="en-US" altLang="ja-JP" sz="2400" dirty="0" smtClean="0"/>
          </a:p>
          <a:p>
            <a:r>
              <a:rPr lang="en-US" altLang="ja-JP" sz="2400" dirty="0" smtClean="0">
                <a:solidFill>
                  <a:srgbClr val="00B050"/>
                </a:solidFill>
              </a:rPr>
              <a:t>Strong magnetic field </a:t>
            </a:r>
            <a:r>
              <a:rPr lang="en-US" altLang="ja-JP" sz="2400" i="1" dirty="0" smtClean="0">
                <a:solidFill>
                  <a:srgbClr val="00B050"/>
                </a:solidFill>
              </a:rPr>
              <a:t>B</a:t>
            </a:r>
            <a:r>
              <a:rPr lang="en-US" altLang="ja-JP" sz="2400" dirty="0" smtClean="0">
                <a:solidFill>
                  <a:srgbClr val="00B050"/>
                </a:solidFill>
              </a:rPr>
              <a:t>~ 1- 30 T</a:t>
            </a:r>
          </a:p>
          <a:p>
            <a:pPr>
              <a:buFont typeface="Wingdings" pitchFamily="2" charset="2"/>
              <a:buChar char="Ø"/>
            </a:pPr>
            <a:r>
              <a:rPr lang="en-US" altLang="ja-JP" sz="2400" dirty="0" smtClean="0"/>
              <a:t> states of the electron is approximately quantized via the Landau level</a:t>
            </a:r>
          </a:p>
          <a:p>
            <a:pPr>
              <a:buFont typeface="Wingdings" pitchFamily="2" charset="2"/>
              <a:buChar char="Ø"/>
            </a:pPr>
            <a:endParaRPr lang="en-US" altLang="ja-JP" sz="2400" dirty="0" smtClean="0"/>
          </a:p>
          <a:p>
            <a:r>
              <a:rPr lang="en-US" altLang="ja-JP" sz="2400" dirty="0" smtClean="0"/>
              <a:t>The parameters of electron gas are the electron density and the magnetic flux.  </a:t>
            </a:r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四角形吹き出し 3"/>
          <p:cNvSpPr/>
          <p:nvPr/>
        </p:nvSpPr>
        <p:spPr>
          <a:xfrm>
            <a:off x="4067944" y="5777880"/>
            <a:ext cx="3960440" cy="1080120"/>
          </a:xfrm>
          <a:prstGeom prst="wedgeRectCallout">
            <a:avLst>
              <a:gd name="adj1" fmla="val -62233"/>
              <a:gd name="adj2" fmla="val -498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Filling fraction</a:t>
            </a:r>
            <a:r>
              <a:rPr lang="en-US" altLang="ja-JP" sz="2400" i="1" dirty="0" smtClean="0">
                <a:solidFill>
                  <a:srgbClr val="7030A0"/>
                </a:solidFill>
              </a:rPr>
              <a:t> ν=(2π)</a:t>
            </a:r>
            <a:r>
              <a:rPr lang="en-US" altLang="ja-JP" sz="2400" i="1" dirty="0" err="1" smtClean="0">
                <a:solidFill>
                  <a:srgbClr val="7030A0"/>
                </a:solidFill>
              </a:rPr>
              <a:t>J</a:t>
            </a:r>
            <a:r>
              <a:rPr lang="en-US" altLang="ja-JP" sz="2400" i="1" baseline="30000" dirty="0" err="1" smtClean="0">
                <a:solidFill>
                  <a:srgbClr val="7030A0"/>
                </a:solidFill>
              </a:rPr>
              <a:t>t</a:t>
            </a:r>
            <a:r>
              <a:rPr lang="en-US" altLang="ja-JP" sz="2400" i="1" dirty="0" smtClean="0">
                <a:solidFill>
                  <a:srgbClr val="7030A0"/>
                </a:solidFill>
              </a:rPr>
              <a:t>/B</a:t>
            </a:r>
            <a:r>
              <a:rPr kumimoji="1" lang="en-US" altLang="ja-JP" sz="2400" dirty="0" smtClean="0"/>
              <a:t>  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The duality transformation in the </a:t>
            </a:r>
            <a:r>
              <a:rPr lang="en-US" altLang="ja-JP" i="1" dirty="0" smtClean="0"/>
              <a:t>d=2</a:t>
            </a:r>
            <a:r>
              <a:rPr lang="en-US" altLang="ja-JP" dirty="0" smtClean="0"/>
              <a:t> electron gas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400" dirty="0" smtClean="0">
                <a:solidFill>
                  <a:srgbClr val="7030A0"/>
                </a:solidFill>
              </a:rPr>
              <a:t>The states of different filling fractions </a:t>
            </a:r>
            <a:r>
              <a:rPr kumimoji="1" lang="en-US" altLang="ja-JP" sz="2400" i="1" dirty="0" smtClean="0">
                <a:solidFill>
                  <a:srgbClr val="7030A0"/>
                </a:solidFill>
              </a:rPr>
              <a:t>ν=(2π)</a:t>
            </a:r>
            <a:r>
              <a:rPr kumimoji="1" lang="en-US" altLang="ja-JP" sz="2400" i="1" dirty="0" err="1" smtClean="0">
                <a:solidFill>
                  <a:srgbClr val="7030A0"/>
                </a:solidFill>
              </a:rPr>
              <a:t>J</a:t>
            </a:r>
            <a:r>
              <a:rPr kumimoji="1" lang="en-US" altLang="ja-JP" sz="2400" i="1" baseline="30000" dirty="0" err="1" smtClean="0">
                <a:solidFill>
                  <a:srgbClr val="7030A0"/>
                </a:solidFill>
              </a:rPr>
              <a:t>t</a:t>
            </a:r>
            <a:r>
              <a:rPr kumimoji="1" lang="en-US" altLang="ja-JP" sz="2400" i="1" dirty="0" smtClean="0">
                <a:solidFill>
                  <a:srgbClr val="7030A0"/>
                </a:solidFill>
              </a:rPr>
              <a:t>/B</a:t>
            </a:r>
            <a:r>
              <a:rPr kumimoji="1" lang="en-US" altLang="ja-JP" sz="2400" dirty="0" smtClean="0">
                <a:solidFill>
                  <a:srgbClr val="7030A0"/>
                </a:solidFill>
              </a:rPr>
              <a:t> are related by</a:t>
            </a:r>
            <a:endParaRPr lang="en-US" altLang="ja-JP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kumimoji="1" lang="en-US" altLang="ja-JP" dirty="0" smtClean="0"/>
              <a:t>    (</a:t>
            </a:r>
            <a:r>
              <a:rPr kumimoji="1" lang="en-US" altLang="ja-JP" dirty="0" err="1" smtClean="0"/>
              <a:t>i</a:t>
            </a:r>
            <a:r>
              <a:rPr kumimoji="1" lang="en-US" altLang="ja-JP" dirty="0" smtClean="0"/>
              <a:t>) </a:t>
            </a:r>
          </a:p>
          <a:p>
            <a:pPr marL="0" indent="0">
              <a:buNone/>
            </a:pPr>
            <a:r>
              <a:rPr lang="en-US" altLang="ja-JP" dirty="0" smtClean="0"/>
              <a:t> 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    (ii) 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(iii) </a:t>
            </a:r>
          </a:p>
          <a:p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         </a:t>
            </a:r>
            <a:r>
              <a:rPr kumimoji="1" lang="en-US" altLang="ja-JP" i="1" dirty="0" err="1" smtClean="0">
                <a:solidFill>
                  <a:srgbClr val="00B0F0"/>
                </a:solidFill>
              </a:rPr>
              <a:t>Girvin</a:t>
            </a:r>
            <a:r>
              <a:rPr lang="en-US" altLang="ja-JP" i="1" dirty="0">
                <a:solidFill>
                  <a:srgbClr val="00B0F0"/>
                </a:solidFill>
              </a:rPr>
              <a:t> </a:t>
            </a:r>
            <a:r>
              <a:rPr lang="en-US" altLang="ja-JP" i="1" dirty="0" smtClean="0">
                <a:solidFill>
                  <a:srgbClr val="00B0F0"/>
                </a:solidFill>
              </a:rPr>
              <a:t>``</a:t>
            </a:r>
            <a:r>
              <a:rPr kumimoji="1" lang="en-US" altLang="ja-JP" i="1" dirty="0" smtClean="0">
                <a:solidFill>
                  <a:srgbClr val="00B0F0"/>
                </a:solidFill>
              </a:rPr>
              <a:t>84,  Jain-</a:t>
            </a:r>
            <a:r>
              <a:rPr kumimoji="1" lang="en-US" altLang="ja-JP" i="1" dirty="0" err="1" smtClean="0">
                <a:solidFill>
                  <a:srgbClr val="00B0F0"/>
                </a:solidFill>
              </a:rPr>
              <a:t>Kivelson</a:t>
            </a:r>
            <a:r>
              <a:rPr kumimoji="1" lang="en-US" altLang="ja-JP" i="1" dirty="0" smtClean="0">
                <a:solidFill>
                  <a:srgbClr val="00B0F0"/>
                </a:solidFill>
              </a:rPr>
              <a:t>-</a:t>
            </a:r>
            <a:r>
              <a:rPr kumimoji="1" lang="en-US" altLang="ja-JP" i="1" dirty="0" err="1" smtClean="0">
                <a:solidFill>
                  <a:srgbClr val="00B0F0"/>
                </a:solidFill>
              </a:rPr>
              <a:t>Trivedi</a:t>
            </a:r>
            <a:r>
              <a:rPr kumimoji="1" lang="en-US" altLang="ja-JP" i="1" dirty="0" smtClean="0">
                <a:solidFill>
                  <a:srgbClr val="00B0F0"/>
                </a:solidFill>
              </a:rPr>
              <a:t> ``93,  Jain-Goldman ``92</a:t>
            </a:r>
          </a:p>
          <a:p>
            <a:r>
              <a:rPr kumimoji="1" lang="en-US" altLang="ja-JP" sz="2400" i="1" dirty="0" smtClean="0"/>
              <a:t>ν</a:t>
            </a:r>
            <a:r>
              <a:rPr kumimoji="1" lang="en-US" altLang="ja-JP" sz="2400" dirty="0" smtClean="0"/>
              <a:t> </a:t>
            </a:r>
            <a:r>
              <a:rPr lang="en-US" altLang="ja-JP" sz="2400" dirty="0" smtClean="0"/>
              <a:t>transforms under the subgroup Γ</a:t>
            </a:r>
            <a:r>
              <a:rPr lang="en-US" altLang="ja-JP" sz="2400" baseline="-25000" dirty="0" smtClean="0"/>
              <a:t>0</a:t>
            </a:r>
            <a:r>
              <a:rPr lang="en-US" altLang="ja-JP" sz="2400" dirty="0" smtClean="0"/>
              <a:t>(2)      </a:t>
            </a:r>
            <a:r>
              <a:rPr lang="en-US" altLang="ja-JP" sz="2400" i="1" dirty="0" smtClean="0"/>
              <a:t>SL(2,Z)</a:t>
            </a:r>
            <a:r>
              <a:rPr lang="en-US" altLang="ja-JP" sz="2400" dirty="0" smtClean="0"/>
              <a:t>  like </a:t>
            </a:r>
          </a:p>
          <a:p>
            <a:pPr marL="0" indent="0">
              <a:buNone/>
            </a:pPr>
            <a:r>
              <a:rPr lang="en-US" altLang="ja-JP" sz="2400" dirty="0" smtClean="0"/>
              <a:t>    the complex coupling </a:t>
            </a:r>
            <a:r>
              <a:rPr lang="en-US" altLang="ja-JP" sz="2400" i="1" dirty="0" smtClean="0"/>
              <a:t>τ</a:t>
            </a:r>
            <a:endParaRPr kumimoji="1" lang="ja-JP" altLang="en-US" sz="2400" i="1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85793467"/>
              </p:ext>
            </p:extLst>
          </p:nvPr>
        </p:nvGraphicFramePr>
        <p:xfrm>
          <a:off x="1547664" y="1877712"/>
          <a:ext cx="3744416" cy="2376264"/>
        </p:xfrm>
        <a:graphic>
          <a:graphicData uri="http://schemas.openxmlformats.org/presentationml/2006/ole">
            <p:oleObj spid="_x0000_s132221" name="数式" r:id="rId3" imgW="1244600" imgH="850900" progId="Equation.3">
              <p:embed/>
            </p:oleObj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5711953" y="1905284"/>
            <a:ext cx="34198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Landau level addition </a:t>
            </a:r>
            <a:endParaRPr kumimoji="1" lang="ja-JP" altLang="en-US" sz="2400" dirty="0"/>
          </a:p>
        </p:txBody>
      </p:sp>
      <p:sp>
        <p:nvSpPr>
          <p:cNvPr id="6" name="正方形/長方形 5"/>
          <p:cNvSpPr/>
          <p:nvPr/>
        </p:nvSpPr>
        <p:spPr>
          <a:xfrm>
            <a:off x="5701245" y="2670902"/>
            <a:ext cx="34198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Particle-hole transition</a:t>
            </a:r>
            <a:r>
              <a:rPr kumimoji="1" lang="en-US" altLang="ja-JP" sz="2400" dirty="0" smtClean="0"/>
              <a:t> </a:t>
            </a:r>
            <a:endParaRPr kumimoji="1" lang="ja-JP" altLang="en-US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5692882" y="3531720"/>
            <a:ext cx="34198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Flux-attachment </a:t>
            </a:r>
            <a:r>
              <a:rPr kumimoji="1" lang="en-US" altLang="ja-JP" sz="2400" dirty="0" smtClean="0"/>
              <a:t> </a:t>
            </a:r>
            <a:endParaRPr kumimoji="1" lang="ja-JP" altLang="en-US" sz="2400" dirty="0"/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80850800"/>
              </p:ext>
            </p:extLst>
          </p:nvPr>
        </p:nvGraphicFramePr>
        <p:xfrm>
          <a:off x="5739525" y="5085184"/>
          <a:ext cx="360040" cy="300033"/>
        </p:xfrm>
        <a:graphic>
          <a:graphicData uri="http://schemas.openxmlformats.org/presentationml/2006/ole">
            <p:oleObj spid="_x0000_s132222" name="数式" r:id="rId4" imgW="152202" imgH="126835" progId="Equation.3">
              <p:embed/>
            </p:oleObj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5417833"/>
              </p:ext>
            </p:extLst>
          </p:nvPr>
        </p:nvGraphicFramePr>
        <p:xfrm>
          <a:off x="5148064" y="5517232"/>
          <a:ext cx="2880320" cy="675631"/>
        </p:xfrm>
        <a:graphic>
          <a:graphicData uri="http://schemas.openxmlformats.org/presentationml/2006/ole">
            <p:oleObj spid="_x0000_s132223" name="数式" r:id="rId5" imgW="1028254" imgH="241195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0547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708920"/>
            <a:ext cx="8229600" cy="914400"/>
          </a:xfrm>
        </p:spPr>
        <p:txBody>
          <a:bodyPr>
            <a:noAutofit/>
          </a:bodyPr>
          <a:lstStyle/>
          <a:p>
            <a:r>
              <a:rPr kumimoji="1" lang="en-US" altLang="ja-JP" i="1" dirty="0" smtClean="0"/>
              <a:t>SL(2,Z) </a:t>
            </a:r>
            <a:r>
              <a:rPr kumimoji="1" lang="en-US" altLang="ja-JP" dirty="0" smtClean="0"/>
              <a:t>duality in the AdS/CFT correspondence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3677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Interpretation of </a:t>
            </a:r>
            <a:r>
              <a:rPr lang="en-US" altLang="ja-JP" i="1" dirty="0" smtClean="0"/>
              <a:t>SL(2,Z) </a:t>
            </a:r>
            <a:r>
              <a:rPr lang="en-US" altLang="ja-JP" dirty="0" smtClean="0"/>
              <a:t>in the gravity side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ja-JP" sz="2400" dirty="0" smtClean="0"/>
              <a:t>We consider 4-dimensional gravity theory on </a:t>
            </a:r>
            <a:r>
              <a:rPr kumimoji="1" lang="en-US" altLang="ja-JP" sz="2400" i="1" dirty="0" smtClean="0"/>
              <a:t>AdS</a:t>
            </a:r>
            <a:r>
              <a:rPr kumimoji="1" lang="en-US" altLang="ja-JP" sz="2400" i="1" baseline="-25000" dirty="0" smtClean="0"/>
              <a:t>4  </a:t>
            </a:r>
            <a:r>
              <a:rPr lang="en-US" altLang="ja-JP" sz="2400" dirty="0" smtClean="0"/>
              <a:t>with the Maxwell field.</a:t>
            </a:r>
            <a:endParaRPr kumimoji="1" lang="en-US" altLang="ja-JP" sz="2400" i="1" baseline="-25000" dirty="0" smtClean="0"/>
          </a:p>
          <a:p>
            <a:endParaRPr lang="en-US" altLang="ja-JP" sz="2400" i="1" baseline="-25000" dirty="0" smtClean="0"/>
          </a:p>
          <a:p>
            <a:endParaRPr kumimoji="1" lang="en-US" altLang="ja-JP" sz="2400" i="1" baseline="-25000" dirty="0" smtClean="0"/>
          </a:p>
          <a:p>
            <a:pPr>
              <a:buNone/>
            </a:pPr>
            <a:endParaRPr kumimoji="1" lang="en-US" altLang="ja-JP" sz="2400" i="1" baseline="-25000" dirty="0" smtClean="0"/>
          </a:p>
          <a:p>
            <a:r>
              <a:rPr kumimoji="1" lang="en-US" altLang="ja-JP" sz="2400" dirty="0" smtClean="0"/>
              <a:t> Its conformal boundary </a:t>
            </a:r>
            <a:r>
              <a:rPr kumimoji="1" lang="en-US" altLang="ja-JP" sz="2400" i="1" dirty="0" smtClean="0"/>
              <a:t>Y </a:t>
            </a:r>
            <a:r>
              <a:rPr kumimoji="1" lang="en-US" altLang="ja-JP" sz="2400" dirty="0" smtClean="0"/>
              <a:t>at</a:t>
            </a:r>
            <a:r>
              <a:rPr kumimoji="1" lang="en-US" altLang="ja-JP" sz="2400" i="1" dirty="0" smtClean="0"/>
              <a:t> z=0</a:t>
            </a:r>
          </a:p>
          <a:p>
            <a:endParaRPr lang="en-US" altLang="ja-JP" sz="2400" i="1" dirty="0" smtClean="0"/>
          </a:p>
          <a:p>
            <a:r>
              <a:rPr lang="en-US" altLang="ja-JP" sz="2400" dirty="0" smtClean="0"/>
              <a:t>The standard </a:t>
            </a:r>
            <a:r>
              <a:rPr lang="en-US" altLang="ja-JP" sz="2400" dirty="0" smtClean="0">
                <a:solidFill>
                  <a:srgbClr val="00B050"/>
                </a:solidFill>
              </a:rPr>
              <a:t>GKPW relation </a:t>
            </a:r>
            <a:r>
              <a:rPr lang="en-US" altLang="ja-JP" sz="2400" dirty="0" smtClean="0"/>
              <a:t>fixes a gauge field      at </a:t>
            </a:r>
            <a:r>
              <a:rPr lang="en-US" altLang="ja-JP" sz="2400" i="1" dirty="0" smtClean="0"/>
              <a:t>Y</a:t>
            </a:r>
          </a:p>
          <a:p>
            <a:endParaRPr lang="en-US" altLang="ja-JP" sz="2400" i="1" dirty="0" smtClean="0"/>
          </a:p>
          <a:p>
            <a:pPr>
              <a:buFont typeface="Wingdings" pitchFamily="2" charset="2"/>
              <a:buChar char="Ø"/>
            </a:pPr>
            <a:r>
              <a:rPr lang="en-US" altLang="ja-JP" sz="2400" dirty="0" smtClean="0"/>
              <a:t>The path integral with boundary conditions is interpreted as the generation functional                         in the CFT side</a:t>
            </a:r>
          </a:p>
          <a:p>
            <a:endParaRPr kumimoji="1" lang="en-US" altLang="ja-JP" i="1" dirty="0" smtClean="0"/>
          </a:p>
          <a:p>
            <a:endParaRPr kumimoji="1" lang="en-US" altLang="ja-JP" i="1" dirty="0" smtClean="0"/>
          </a:p>
          <a:p>
            <a:pPr>
              <a:buNone/>
            </a:pPr>
            <a:endParaRPr kumimoji="1" lang="ja-JP" altLang="en-US" i="1" baseline="-25000" dirty="0"/>
          </a:p>
        </p:txBody>
      </p:sp>
      <p:graphicFrame>
        <p:nvGraphicFramePr>
          <p:cNvPr id="88066" name="Object 2"/>
          <p:cNvGraphicFramePr>
            <a:graphicFrameLocks noChangeAspect="1"/>
          </p:cNvGraphicFramePr>
          <p:nvPr/>
        </p:nvGraphicFramePr>
        <p:xfrm>
          <a:off x="683568" y="1988840"/>
          <a:ext cx="4033192" cy="936104"/>
        </p:xfrm>
        <a:graphic>
          <a:graphicData uri="http://schemas.openxmlformats.org/presentationml/2006/ole">
            <p:oleObj spid="_x0000_s88382" name="数式" r:id="rId3" imgW="1231366" imgH="520474" progId="Equation.3">
              <p:embed/>
            </p:oleObj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6588224" y="3717032"/>
          <a:ext cx="921703" cy="576064"/>
        </p:xfrm>
        <a:graphic>
          <a:graphicData uri="http://schemas.openxmlformats.org/presentationml/2006/ole">
            <p:oleObj spid="_x0000_s88383" name="数式" r:id="rId4" imgW="152268" imgH="266469" progId="Equation.3">
              <p:embed/>
            </p:oleObj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/>
        </p:nvGraphicFramePr>
        <p:xfrm>
          <a:off x="3995936" y="5013176"/>
          <a:ext cx="1872208" cy="773303"/>
        </p:xfrm>
        <a:graphic>
          <a:graphicData uri="http://schemas.openxmlformats.org/presentationml/2006/ole">
            <p:oleObj spid="_x0000_s88384" name="数式" r:id="rId5" imgW="1167893" imgH="48239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Interpretation of </a:t>
            </a:r>
            <a:r>
              <a:rPr kumimoji="1" lang="en-US" altLang="ja-JP" i="1" dirty="0" smtClean="0"/>
              <a:t>S-</a:t>
            </a:r>
            <a:r>
              <a:rPr kumimoji="1" lang="en-US" altLang="ja-JP" dirty="0" smtClean="0"/>
              <a:t>transformation</a:t>
            </a:r>
            <a:r>
              <a:rPr kumimoji="1" lang="en-US" altLang="ja-JP" i="1" dirty="0" smtClean="0"/>
              <a:t> </a:t>
            </a:r>
            <a:r>
              <a:rPr kumimoji="1" lang="en-US" altLang="ja-JP" dirty="0" smtClean="0"/>
              <a:t>in the gravity side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29600" cy="4937760"/>
          </a:xfrm>
        </p:spPr>
        <p:txBody>
          <a:bodyPr>
            <a:noAutofit/>
          </a:bodyPr>
          <a:lstStyle/>
          <a:p>
            <a:r>
              <a:rPr lang="en-US" altLang="ja-JP" sz="2400" dirty="0" smtClean="0">
                <a:solidFill>
                  <a:srgbClr val="7030A0"/>
                </a:solidFill>
              </a:rPr>
              <a:t>The 3d mirror symmetry </a:t>
            </a:r>
            <a:r>
              <a:rPr lang="ja-JP" altLang="en-US" sz="2400" dirty="0" smtClean="0">
                <a:solidFill>
                  <a:srgbClr val="7030A0"/>
                </a:solidFill>
              </a:rPr>
              <a:t>⇔ </a:t>
            </a:r>
            <a:r>
              <a:rPr lang="en-US" altLang="ja-JP" sz="2400" dirty="0" smtClean="0">
                <a:solidFill>
                  <a:srgbClr val="7030A0"/>
                </a:solidFill>
              </a:rPr>
              <a:t>The </a:t>
            </a:r>
            <a:r>
              <a:rPr lang="en-US" altLang="ja-JP" sz="2400" i="1" dirty="0" smtClean="0">
                <a:solidFill>
                  <a:srgbClr val="7030A0"/>
                </a:solidFill>
              </a:rPr>
              <a:t>S </a:t>
            </a:r>
            <a:r>
              <a:rPr lang="en-US" altLang="ja-JP" sz="2400" dirty="0" smtClean="0">
                <a:solidFill>
                  <a:srgbClr val="7030A0"/>
                </a:solidFill>
              </a:rPr>
              <a:t>duality in the bulk Maxwell theory</a:t>
            </a:r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The </a:t>
            </a:r>
            <a:r>
              <a:rPr lang="en-US" altLang="ja-JP" sz="2400" i="1" dirty="0" smtClean="0"/>
              <a:t>S</a:t>
            </a:r>
            <a:r>
              <a:rPr lang="en-US" altLang="ja-JP" sz="2400" dirty="0" smtClean="0"/>
              <a:t> transformation in </a:t>
            </a:r>
            <a:r>
              <a:rPr lang="en-US" altLang="ja-JP" sz="2400" i="1" dirty="0" smtClean="0"/>
              <a:t>SL(2</a:t>
            </a:r>
            <a:r>
              <a:rPr lang="en-US" altLang="ja-JP" sz="2400" dirty="0" smtClean="0"/>
              <a:t>,Z) maps</a:t>
            </a:r>
          </a:p>
          <a:p>
            <a:pPr>
              <a:buNone/>
            </a:pPr>
            <a:r>
              <a:rPr lang="en-US" altLang="ja-JP" sz="2400" dirty="0" smtClean="0"/>
              <a:t>    and the gauge field       to           .  Here, </a:t>
            </a:r>
          </a:p>
          <a:p>
            <a:pPr>
              <a:buNone/>
            </a:pPr>
            <a:endParaRPr lang="en-US" altLang="ja-JP" sz="2400" dirty="0" smtClean="0"/>
          </a:p>
          <a:p>
            <a:r>
              <a:rPr kumimoji="1" lang="en-US" altLang="ja-JP" sz="2400" dirty="0" smtClean="0"/>
              <a:t>The standard AdS/CFT in terms of           is equivalent in terms of the original        to using a boundary condition</a:t>
            </a:r>
          </a:p>
          <a:p>
            <a:pPr>
              <a:buNone/>
            </a:pPr>
            <a:r>
              <a:rPr lang="en-US" altLang="ja-JP" sz="2400" dirty="0" smtClean="0"/>
              <a:t>               instead of        fixed</a:t>
            </a:r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 </a:t>
            </a:r>
            <a:r>
              <a:rPr kumimoji="1" lang="en-US" altLang="ja-JP" sz="2400" dirty="0" smtClean="0"/>
              <a:t> </a:t>
            </a:r>
          </a:p>
          <a:p>
            <a:pPr>
              <a:buNone/>
            </a:pPr>
            <a:endParaRPr kumimoji="1" lang="en-US" altLang="ja-JP" sz="2400" dirty="0" smtClean="0"/>
          </a:p>
        </p:txBody>
      </p:sp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5508104" y="2276872"/>
          <a:ext cx="2295525" cy="647700"/>
        </p:xfrm>
        <a:graphic>
          <a:graphicData uri="http://schemas.openxmlformats.org/presentationml/2006/ole">
            <p:oleObj spid="_x0000_s89941" name="数式" r:id="rId3" imgW="1079032" imgH="304668" progId="Equation.3">
              <p:embed/>
            </p:oleObj>
          </a:graphicData>
        </a:graphic>
      </p:graphicFrame>
      <p:graphicFrame>
        <p:nvGraphicFramePr>
          <p:cNvPr id="89091" name="Object 3"/>
          <p:cNvGraphicFramePr>
            <a:graphicFrameLocks noChangeAspect="1"/>
          </p:cNvGraphicFramePr>
          <p:nvPr/>
        </p:nvGraphicFramePr>
        <p:xfrm>
          <a:off x="3131840" y="2780928"/>
          <a:ext cx="504056" cy="574675"/>
        </p:xfrm>
        <a:graphic>
          <a:graphicData uri="http://schemas.openxmlformats.org/presentationml/2006/ole">
            <p:oleObj spid="_x0000_s89942" name="数式" r:id="rId4" imgW="152268" imgH="266469" progId="Equation.3">
              <p:embed/>
            </p:oleObj>
          </a:graphicData>
        </a:graphic>
      </p:graphicFrame>
      <p:graphicFrame>
        <p:nvGraphicFramePr>
          <p:cNvPr id="89092" name="Object 4"/>
          <p:cNvGraphicFramePr>
            <a:graphicFrameLocks noChangeAspect="1"/>
          </p:cNvGraphicFramePr>
          <p:nvPr/>
        </p:nvGraphicFramePr>
        <p:xfrm>
          <a:off x="4139952" y="2780928"/>
          <a:ext cx="504056" cy="574675"/>
        </p:xfrm>
        <a:graphic>
          <a:graphicData uri="http://schemas.openxmlformats.org/presentationml/2006/ole">
            <p:oleObj spid="_x0000_s89943" name="数式" r:id="rId5" imgW="177569" imgH="266353" progId="Equation.3">
              <p:embed/>
            </p:oleObj>
          </a:graphicData>
        </a:graphic>
      </p:graphicFrame>
      <p:graphicFrame>
        <p:nvGraphicFramePr>
          <p:cNvPr id="89094" name="Object 6"/>
          <p:cNvGraphicFramePr>
            <a:graphicFrameLocks noChangeAspect="1"/>
          </p:cNvGraphicFramePr>
          <p:nvPr/>
        </p:nvGraphicFramePr>
        <p:xfrm>
          <a:off x="5148064" y="3645024"/>
          <a:ext cx="504056" cy="574675"/>
        </p:xfrm>
        <a:graphic>
          <a:graphicData uri="http://schemas.openxmlformats.org/presentationml/2006/ole">
            <p:oleObj spid="_x0000_s89944" name="数式" r:id="rId6" imgW="177569" imgH="266353" progId="Equation.3">
              <p:embed/>
            </p:oleObj>
          </a:graphicData>
        </a:graphic>
      </p:graphicFrame>
      <p:graphicFrame>
        <p:nvGraphicFramePr>
          <p:cNvPr id="89096" name="Object 8"/>
          <p:cNvGraphicFramePr>
            <a:graphicFrameLocks noChangeAspect="1"/>
          </p:cNvGraphicFramePr>
          <p:nvPr/>
        </p:nvGraphicFramePr>
        <p:xfrm>
          <a:off x="3275856" y="4005064"/>
          <a:ext cx="432048" cy="574675"/>
        </p:xfrm>
        <a:graphic>
          <a:graphicData uri="http://schemas.openxmlformats.org/presentationml/2006/ole">
            <p:oleObj spid="_x0000_s89945" name="数式" r:id="rId7" imgW="152268" imgH="266469" progId="Equation.3">
              <p:embed/>
            </p:oleObj>
          </a:graphicData>
        </a:graphic>
      </p:graphicFrame>
      <p:graphicFrame>
        <p:nvGraphicFramePr>
          <p:cNvPr id="11" name="オブジェクト 10"/>
          <p:cNvGraphicFramePr>
            <a:graphicFrameLocks noChangeAspect="1"/>
          </p:cNvGraphicFramePr>
          <p:nvPr/>
        </p:nvGraphicFramePr>
        <p:xfrm>
          <a:off x="611560" y="4365104"/>
          <a:ext cx="1080120" cy="648072"/>
        </p:xfrm>
        <a:graphic>
          <a:graphicData uri="http://schemas.openxmlformats.org/presentationml/2006/ole">
            <p:oleObj spid="_x0000_s89946" name="数式" r:id="rId8" imgW="380835" imgH="279279" progId="Equation.3">
              <p:embed/>
            </p:oleObj>
          </a:graphicData>
        </a:graphic>
      </p:graphicFrame>
      <p:graphicFrame>
        <p:nvGraphicFramePr>
          <p:cNvPr id="8909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42131156"/>
              </p:ext>
            </p:extLst>
          </p:nvPr>
        </p:nvGraphicFramePr>
        <p:xfrm>
          <a:off x="3059833" y="4371925"/>
          <a:ext cx="360040" cy="706438"/>
        </p:xfrm>
        <a:graphic>
          <a:graphicData uri="http://schemas.openxmlformats.org/presentationml/2006/ole">
            <p:oleObj spid="_x0000_s89947" name="数式" r:id="rId9" imgW="203024" imgH="304536" progId="Equation.3">
              <p:embed/>
            </p:oleObj>
          </a:graphicData>
        </a:graphic>
      </p:graphicFrame>
      <p:graphicFrame>
        <p:nvGraphicFramePr>
          <p:cNvPr id="89100" name="Object 12"/>
          <p:cNvGraphicFramePr>
            <a:graphicFrameLocks noChangeAspect="1"/>
          </p:cNvGraphicFramePr>
          <p:nvPr/>
        </p:nvGraphicFramePr>
        <p:xfrm>
          <a:off x="6012160" y="2708920"/>
          <a:ext cx="2698750" cy="701675"/>
        </p:xfrm>
        <a:graphic>
          <a:graphicData uri="http://schemas.openxmlformats.org/presentationml/2006/ole">
            <p:oleObj spid="_x0000_s89948" name="数式" r:id="rId10" imgW="1269449" imgH="330057" progId="Equation.3">
              <p:embed/>
            </p:oleObj>
          </a:graphicData>
        </a:graphic>
      </p:graphicFrame>
      <p:sp>
        <p:nvSpPr>
          <p:cNvPr id="12" name="四角形吹き出し 11"/>
          <p:cNvSpPr/>
          <p:nvPr/>
        </p:nvSpPr>
        <p:spPr>
          <a:xfrm>
            <a:off x="4427984" y="4725144"/>
            <a:ext cx="4716016" cy="1772816"/>
          </a:xfrm>
          <a:prstGeom prst="wedgeRectCallout">
            <a:avLst>
              <a:gd name="adj1" fmla="val -61772"/>
              <a:gd name="adj2" fmla="val -276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dirty="0" smtClean="0"/>
              <a:t>Only one linear combination of net electric and magnetic charge corresponds to the conserved quantity in the boundary.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073535" y="1628800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i="1" dirty="0" smtClean="0">
                <a:solidFill>
                  <a:srgbClr val="00B0F0"/>
                </a:solidFill>
              </a:rPr>
              <a:t>Witten``03</a:t>
            </a:r>
            <a:endParaRPr kumimoji="1" lang="ja-JP" altLang="en-US" sz="2400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8435280" cy="4937760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Introduction of boundaries in the AdS/CFT: </a:t>
            </a:r>
          </a:p>
          <a:p>
            <a:pPr marL="0" indent="0">
              <a:buNone/>
            </a:pPr>
            <a:r>
              <a:rPr lang="en-US" altLang="ja-JP" sz="2800" dirty="0"/>
              <a:t> </a:t>
            </a:r>
            <a:r>
              <a:rPr lang="en-US" altLang="ja-JP" sz="2800" dirty="0" smtClean="0"/>
              <a:t>  the AdS/</a:t>
            </a:r>
            <a:r>
              <a:rPr lang="en-US" altLang="ja-JP" sz="2800" dirty="0" smtClean="0">
                <a:solidFill>
                  <a:srgbClr val="00B050"/>
                </a:solidFill>
              </a:rPr>
              <a:t>Boundary CFT (BCFT)</a:t>
            </a:r>
          </a:p>
          <a:p>
            <a:pPr>
              <a:buFont typeface="Wingdings" pitchFamily="2" charset="2"/>
              <a:buChar char="Ø"/>
            </a:pPr>
            <a:r>
              <a:rPr lang="en-US" altLang="ja-JP" sz="2400" dirty="0" smtClean="0"/>
              <a:t>Derivation of </a:t>
            </a:r>
            <a:r>
              <a:rPr lang="en-US" altLang="ja-JP" sz="2400" dirty="0" smtClean="0">
                <a:solidFill>
                  <a:srgbClr val="00B050"/>
                </a:solidFill>
              </a:rPr>
              <a:t>Hall current</a:t>
            </a:r>
            <a:r>
              <a:rPr kumimoji="1" lang="en-US" altLang="ja-JP" sz="2400" dirty="0" smtClean="0">
                <a:solidFill>
                  <a:srgbClr val="00B050"/>
                </a:solidFill>
              </a:rPr>
              <a:t> </a:t>
            </a:r>
            <a:r>
              <a:rPr lang="en-US" altLang="ja-JP" sz="2400" dirty="0" smtClean="0"/>
              <a:t>via</a:t>
            </a:r>
            <a:r>
              <a:rPr kumimoji="1" lang="en-US" altLang="ja-JP" sz="2400" dirty="0" smtClean="0"/>
              <a:t> the </a:t>
            </a:r>
            <a:r>
              <a:rPr lang="en-US" altLang="ja-JP" sz="2400" dirty="0" smtClean="0"/>
              <a:t>AdS/</a:t>
            </a:r>
            <a:r>
              <a:rPr kumimoji="1" lang="en-US" altLang="ja-JP" sz="2400" dirty="0" smtClean="0"/>
              <a:t>BCFT</a:t>
            </a:r>
          </a:p>
          <a:p>
            <a:pPr>
              <a:buFont typeface="Wingdings" pitchFamily="2" charset="2"/>
              <a:buChar char="Ø"/>
            </a:pPr>
            <a:endParaRPr lang="en-US" altLang="ja-JP" sz="2800" dirty="0" smtClean="0"/>
          </a:p>
          <a:p>
            <a:r>
              <a:rPr lang="en-US" altLang="ja-JP" sz="2800" i="1" dirty="0" smtClean="0">
                <a:solidFill>
                  <a:srgbClr val="7030A0"/>
                </a:solidFill>
              </a:rPr>
              <a:t>SL(2,Z) </a:t>
            </a:r>
            <a:r>
              <a:rPr lang="en-US" altLang="ja-JP" sz="2800" dirty="0" smtClean="0">
                <a:solidFill>
                  <a:srgbClr val="7030A0"/>
                </a:solidFill>
              </a:rPr>
              <a:t>duality in the AdS/CFT correspondence:  Review</a:t>
            </a:r>
          </a:p>
          <a:p>
            <a:pPr>
              <a:buFont typeface="Wingdings" pitchFamily="2" charset="2"/>
              <a:buChar char="Ø"/>
            </a:pPr>
            <a:r>
              <a:rPr lang="en-US" altLang="ja-JP" sz="2800" dirty="0" smtClean="0">
                <a:solidFill>
                  <a:srgbClr val="00B050"/>
                </a:solidFill>
              </a:rPr>
              <a:t>A</a:t>
            </a:r>
            <a:r>
              <a:rPr lang="en-US" altLang="ja-JP" sz="2800" i="1" dirty="0" smtClean="0">
                <a:solidFill>
                  <a:srgbClr val="00B050"/>
                </a:solidFill>
              </a:rPr>
              <a:t> </a:t>
            </a:r>
            <a:r>
              <a:rPr lang="en-US" altLang="ja-JP" sz="2800" dirty="0" smtClean="0">
                <a:solidFill>
                  <a:srgbClr val="00B050"/>
                </a:solidFill>
              </a:rPr>
              <a:t>duality transformation </a:t>
            </a:r>
            <a:r>
              <a:rPr lang="en-US" altLang="ja-JP" sz="2800" dirty="0" smtClean="0"/>
              <a:t>on AdS/BCFT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Stringy realization </a:t>
            </a:r>
          </a:p>
          <a:p>
            <a:pPr>
              <a:buNone/>
            </a:pPr>
            <a:endParaRPr lang="en-US" altLang="ja-JP" i="1" baseline="-25000" dirty="0" smtClean="0"/>
          </a:p>
          <a:p>
            <a:pPr>
              <a:buNone/>
            </a:pPr>
            <a:endParaRPr lang="en-US" altLang="ja-JP" baseline="-25000" dirty="0" smtClean="0"/>
          </a:p>
          <a:p>
            <a:pPr>
              <a:buFont typeface="Wingdings" pitchFamily="2" charset="2"/>
              <a:buChar char="Ø"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Interpretation of </a:t>
            </a:r>
            <a:r>
              <a:rPr lang="en-US" altLang="ja-JP" i="1" dirty="0" smtClean="0"/>
              <a:t>T</a:t>
            </a:r>
            <a:r>
              <a:rPr lang="en-US" altLang="ja-JP" dirty="0" smtClean="0"/>
              <a:t>-transformation</a:t>
            </a:r>
            <a:r>
              <a:rPr lang="en-US" altLang="ja-JP" i="1" dirty="0" smtClean="0"/>
              <a:t> </a:t>
            </a:r>
            <a:r>
              <a:rPr lang="en-US" altLang="ja-JP" dirty="0" smtClean="0"/>
              <a:t>in the gravity side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z="2400" dirty="0" smtClean="0"/>
              <a:t>The generator </a:t>
            </a:r>
            <a:r>
              <a:rPr lang="en-US" altLang="ja-JP" sz="2400" i="1" dirty="0" smtClean="0"/>
              <a:t>T </a:t>
            </a:r>
            <a:r>
              <a:rPr lang="en-US" altLang="ja-JP" sz="2400" dirty="0" smtClean="0"/>
              <a:t>in</a:t>
            </a:r>
            <a:r>
              <a:rPr lang="en-US" altLang="ja-JP" sz="2400" i="1" dirty="0" smtClean="0"/>
              <a:t> SL(2,Z) </a:t>
            </a:r>
            <a:r>
              <a:rPr lang="en-US" altLang="ja-JP" sz="2400" dirty="0" smtClean="0"/>
              <a:t>corresponds to a </a:t>
            </a:r>
            <a:r>
              <a:rPr lang="en-US" altLang="ja-JP" sz="2400" i="1" dirty="0" smtClean="0"/>
              <a:t>2π</a:t>
            </a:r>
            <a:r>
              <a:rPr lang="en-US" altLang="ja-JP" sz="2400" dirty="0" smtClean="0"/>
              <a:t> shift in the theta angle. </a:t>
            </a:r>
          </a:p>
          <a:p>
            <a:endParaRPr lang="en-US" altLang="ja-JP" sz="2400" dirty="0" smtClean="0"/>
          </a:p>
          <a:p>
            <a:pPr>
              <a:buFont typeface="Wingdings" pitchFamily="2" charset="2"/>
              <a:buChar char="Ø"/>
            </a:pPr>
            <a:r>
              <a:rPr lang="en-US" altLang="ja-JP" sz="2400" dirty="0" smtClean="0"/>
              <a:t>After integration by parts, it transforms the generating function by Chern-Simons term.    </a:t>
            </a:r>
          </a:p>
          <a:p>
            <a:pPr>
              <a:buFont typeface="Wingdings" pitchFamily="2" charset="2"/>
              <a:buChar char="Ø"/>
            </a:pPr>
            <a:endParaRPr lang="en-US" altLang="ja-JP" sz="2400" dirty="0" smtClean="0"/>
          </a:p>
          <a:p>
            <a:pPr>
              <a:buFont typeface="Wingdings" pitchFamily="2" charset="2"/>
              <a:buChar char="Ø"/>
            </a:pPr>
            <a:endParaRPr lang="en-US" altLang="ja-JP" sz="2400" dirty="0" smtClean="0"/>
          </a:p>
          <a:p>
            <a:pPr>
              <a:buFont typeface="Wingdings" pitchFamily="2" charset="2"/>
              <a:buChar char="Ø"/>
            </a:pPr>
            <a:endParaRPr lang="en-US" altLang="ja-JP" sz="2400" dirty="0" smtClean="0"/>
          </a:p>
          <a:p>
            <a:pPr>
              <a:buFont typeface="Wingdings" pitchFamily="2" charset="2"/>
              <a:buChar char="Ø"/>
            </a:pPr>
            <a:r>
              <a:rPr lang="en-US" altLang="ja-JP" sz="2400" dirty="0" smtClean="0"/>
              <a:t>A contact term ~                        is added to the correlation functions.</a:t>
            </a:r>
          </a:p>
          <a:p>
            <a:endParaRPr kumimoji="1" lang="ja-JP" altLang="en-US" dirty="0"/>
          </a:p>
        </p:txBody>
      </p:sp>
      <p:graphicFrame>
        <p:nvGraphicFramePr>
          <p:cNvPr id="101378" name="Object 2"/>
          <p:cNvGraphicFramePr>
            <a:graphicFrameLocks noChangeAspect="1"/>
          </p:cNvGraphicFramePr>
          <p:nvPr/>
        </p:nvGraphicFramePr>
        <p:xfrm>
          <a:off x="1043608" y="3573016"/>
          <a:ext cx="6408738" cy="773113"/>
        </p:xfrm>
        <a:graphic>
          <a:graphicData uri="http://schemas.openxmlformats.org/presentationml/2006/ole">
            <p:oleObj spid="_x0000_s101588" name="数式" r:id="rId3" imgW="4000500" imgH="482600" progId="Equation.3">
              <p:embed/>
            </p:oleObj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2987824" y="4509120"/>
          <a:ext cx="1807411" cy="576064"/>
        </p:xfrm>
        <a:graphic>
          <a:graphicData uri="http://schemas.openxmlformats.org/presentationml/2006/ole">
            <p:oleObj spid="_x0000_s101589" name="数式" r:id="rId4" imgW="12954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dirty="0" smtClean="0"/>
              <a:t>A duality transformation</a:t>
            </a:r>
            <a:r>
              <a:rPr kumimoji="1" lang="en-US" altLang="ja-JP" dirty="0" smtClean="0"/>
              <a:t> in the AdS/BCFT 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 d</a:t>
            </a:r>
            <a:r>
              <a:rPr kumimoji="1" lang="en-US" altLang="ja-JP" dirty="0" smtClean="0"/>
              <a:t>uality transformation on AdS/BCFT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z="2400" dirty="0" smtClean="0">
                <a:solidFill>
                  <a:srgbClr val="00B050"/>
                </a:solidFill>
              </a:rPr>
              <a:t>The </a:t>
            </a:r>
            <a:r>
              <a:rPr lang="en-US" altLang="ja-JP" sz="2400" i="1" dirty="0" smtClean="0">
                <a:solidFill>
                  <a:srgbClr val="00B050"/>
                </a:solidFill>
              </a:rPr>
              <a:t>d=4</a:t>
            </a:r>
            <a:r>
              <a:rPr lang="en-US" altLang="ja-JP" sz="2400" dirty="0" smtClean="0">
                <a:solidFill>
                  <a:srgbClr val="00B050"/>
                </a:solidFill>
              </a:rPr>
              <a:t> </a:t>
            </a:r>
            <a:r>
              <a:rPr lang="en-US" altLang="ja-JP" sz="2400" dirty="0" err="1" smtClean="0">
                <a:solidFill>
                  <a:srgbClr val="00B050"/>
                </a:solidFill>
              </a:rPr>
              <a:t>Abelian</a:t>
            </a:r>
            <a:r>
              <a:rPr lang="en-US" altLang="ja-JP" sz="2400" dirty="0" smtClean="0">
                <a:solidFill>
                  <a:srgbClr val="00B050"/>
                </a:solidFill>
              </a:rPr>
              <a:t> action has the </a:t>
            </a:r>
            <a:r>
              <a:rPr lang="en-US" altLang="ja-JP" sz="2400" i="1" dirty="0" smtClean="0">
                <a:solidFill>
                  <a:srgbClr val="00B050"/>
                </a:solidFill>
              </a:rPr>
              <a:t>SL(2,R) </a:t>
            </a:r>
            <a:r>
              <a:rPr lang="en-US" altLang="ja-JP" sz="2400" dirty="0" smtClean="0">
                <a:solidFill>
                  <a:srgbClr val="00B050"/>
                </a:solidFill>
              </a:rPr>
              <a:t>symmetry</a:t>
            </a:r>
          </a:p>
          <a:p>
            <a:pPr>
              <a:buFont typeface="Wingdings" pitchFamily="2" charset="2"/>
              <a:buChar char="Ø"/>
            </a:pPr>
            <a:endParaRPr lang="en-US" altLang="ja-JP" sz="2400" dirty="0" smtClean="0"/>
          </a:p>
          <a:p>
            <a:pPr>
              <a:buFont typeface="Wingdings" pitchFamily="2" charset="2"/>
              <a:buChar char="Ø"/>
            </a:pPr>
            <a:r>
              <a:rPr lang="en-US" altLang="ja-JP" sz="2400" dirty="0" smtClean="0"/>
              <a:t>Defining the coupling constant                       ,</a:t>
            </a:r>
          </a:p>
          <a:p>
            <a:pPr>
              <a:buFont typeface="Wingdings" pitchFamily="2" charset="2"/>
              <a:buChar char="Ø"/>
            </a:pPr>
            <a:endParaRPr kumimoji="1" lang="en-US" altLang="ja-JP" sz="2400" dirty="0" smtClean="0"/>
          </a:p>
          <a:p>
            <a:pPr>
              <a:buFont typeface="Wingdings" pitchFamily="2" charset="2"/>
              <a:buChar char="Ø"/>
            </a:pPr>
            <a:endParaRPr lang="en-US" altLang="ja-JP" sz="2400" dirty="0" smtClean="0"/>
          </a:p>
          <a:p>
            <a:pPr>
              <a:buNone/>
            </a:pPr>
            <a:r>
              <a:rPr kumimoji="1" lang="en-US" altLang="ja-JP" sz="2400" dirty="0" smtClean="0"/>
              <a:t>    Here,    is the 4-dimensional epsilon symbol and </a:t>
            </a:r>
          </a:p>
          <a:p>
            <a:pPr>
              <a:buFont typeface="Wingdings" pitchFamily="2" charset="2"/>
              <a:buChar char="Ø"/>
            </a:pPr>
            <a:endParaRPr kumimoji="1" lang="en-US" altLang="ja-JP" sz="2400" dirty="0" smtClean="0"/>
          </a:p>
          <a:p>
            <a:pPr>
              <a:buFont typeface="Wingdings" pitchFamily="2" charset="2"/>
              <a:buChar char="Ø"/>
            </a:pPr>
            <a:r>
              <a:rPr kumimoji="1" lang="en-US" altLang="ja-JP" sz="2400" dirty="0" smtClean="0"/>
              <a:t>The </a:t>
            </a:r>
            <a:r>
              <a:rPr kumimoji="1" lang="en-US" altLang="ja-JP" sz="2400" i="1" dirty="0" smtClean="0"/>
              <a:t>SL(2,Z) </a:t>
            </a:r>
            <a:r>
              <a:rPr kumimoji="1" lang="en-US" altLang="ja-JP" sz="2400" dirty="0" smtClean="0"/>
              <a:t>transformation of</a:t>
            </a:r>
            <a:r>
              <a:rPr kumimoji="1" lang="en-US" altLang="ja-JP" sz="2400" i="1" dirty="0" smtClean="0"/>
              <a:t> τ </a:t>
            </a:r>
          </a:p>
          <a:p>
            <a:pPr>
              <a:buFont typeface="Wingdings" pitchFamily="2" charset="2"/>
              <a:buChar char="Ø"/>
            </a:pPr>
            <a:endParaRPr lang="en-US" altLang="ja-JP" i="1" dirty="0" smtClean="0"/>
          </a:p>
          <a:p>
            <a:pPr>
              <a:buFont typeface="Wingdings" pitchFamily="2" charset="2"/>
              <a:buChar char="Ø"/>
            </a:pPr>
            <a:endParaRPr kumimoji="1" lang="en-US" altLang="ja-JP" i="1" dirty="0" smtClean="0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797152"/>
            <a:ext cx="1728192" cy="998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40403472"/>
              </p:ext>
            </p:extLst>
          </p:nvPr>
        </p:nvGraphicFramePr>
        <p:xfrm>
          <a:off x="4788024" y="2132856"/>
          <a:ext cx="1930400" cy="431800"/>
        </p:xfrm>
        <a:graphic>
          <a:graphicData uri="http://schemas.openxmlformats.org/presentationml/2006/ole">
            <p:oleObj spid="_x0000_s34122" name="数式" r:id="rId4" imgW="964781" imgH="215806" progId="Equation.3">
              <p:embed/>
            </p:oleObj>
          </a:graphicData>
        </a:graphic>
      </p:graphicFrame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3356992"/>
            <a:ext cx="195956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オブジェクト 10"/>
          <p:cNvGraphicFramePr>
            <a:graphicFrameLocks noChangeAspect="1"/>
          </p:cNvGraphicFramePr>
          <p:nvPr/>
        </p:nvGraphicFramePr>
        <p:xfrm>
          <a:off x="1619672" y="3573016"/>
          <a:ext cx="216024" cy="288032"/>
        </p:xfrm>
        <a:graphic>
          <a:graphicData uri="http://schemas.openxmlformats.org/presentationml/2006/ole">
            <p:oleObj spid="_x0000_s34123" name="数式" r:id="rId6" imgW="114102" imgH="126780" progId="Equation.3">
              <p:embed/>
            </p:oleObj>
          </a:graphicData>
        </a:graphic>
      </p:graphicFrame>
      <p:pic>
        <p:nvPicPr>
          <p:cNvPr id="33802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064" y="4941168"/>
            <a:ext cx="181460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3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5013176"/>
            <a:ext cx="1559694" cy="51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87624" y="5661248"/>
            <a:ext cx="27717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オブジェクト 1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4124" name="数式" r:id="rId10" imgW="391303" imgH="739129" progId="Equation.3">
              <p:embed/>
            </p:oleObj>
          </a:graphicData>
        </a:graphic>
      </p:graphicFrame>
      <p:sp>
        <p:nvSpPr>
          <p:cNvPr id="14" name="四角形吹き出し 13"/>
          <p:cNvSpPr/>
          <p:nvPr/>
        </p:nvSpPr>
        <p:spPr>
          <a:xfrm>
            <a:off x="5292080" y="5373216"/>
            <a:ext cx="3672408" cy="1484784"/>
          </a:xfrm>
          <a:prstGeom prst="wedgeRectCallout">
            <a:avLst>
              <a:gd name="adj1" fmla="val -59820"/>
              <a:gd name="adj2" fmla="val -356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The transformation is accompanied with that of the gauge field.</a:t>
            </a:r>
            <a:endParaRPr kumimoji="1" lang="ja-JP" altLang="en-US" sz="2400" dirty="0"/>
          </a:p>
        </p:txBody>
      </p:sp>
      <p:pic>
        <p:nvPicPr>
          <p:cNvPr id="33896" name="Picture 10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87345"/>
            <a:ext cx="6048672" cy="68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四角形吹き出し 3"/>
          <p:cNvSpPr/>
          <p:nvPr/>
        </p:nvSpPr>
        <p:spPr>
          <a:xfrm>
            <a:off x="6948264" y="1340768"/>
            <a:ext cx="2195736" cy="1440160"/>
          </a:xfrm>
          <a:prstGeom prst="wedgeRectCallout">
            <a:avLst>
              <a:gd name="adj1" fmla="val -113894"/>
              <a:gd name="adj2" fmla="val -174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Should be quantized to </a:t>
            </a:r>
            <a:r>
              <a:rPr kumimoji="1" lang="en-US" altLang="ja-JP" sz="2400" i="1" dirty="0" smtClean="0"/>
              <a:t>SL(2,Z)</a:t>
            </a:r>
            <a:r>
              <a:rPr kumimoji="1" lang="en-US" altLang="ja-JP" sz="2400" dirty="0" smtClean="0"/>
              <a:t> for superstring 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 duality transformation on AdS/BCFT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ja-JP" sz="2400" dirty="0" smtClean="0"/>
              <a:t>Introduction of the following quantity</a:t>
            </a:r>
          </a:p>
          <a:p>
            <a:pPr>
              <a:buNone/>
            </a:pPr>
            <a:r>
              <a:rPr lang="en-US" altLang="ja-JP" sz="2400" dirty="0" smtClean="0"/>
              <a:t> </a:t>
            </a:r>
          </a:p>
          <a:p>
            <a:pPr>
              <a:buNone/>
            </a:pPr>
            <a:endParaRPr lang="en-US" altLang="ja-JP" sz="2400" dirty="0" smtClean="0"/>
          </a:p>
          <a:p>
            <a:r>
              <a:rPr lang="en-US" altLang="ja-JP" sz="2400" dirty="0" smtClean="0"/>
              <a:t>Simplified to</a:t>
            </a:r>
          </a:p>
          <a:p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    , where   </a:t>
            </a:r>
            <a:endParaRPr lang="ja-JP" altLang="en-US" sz="2400" dirty="0" smtClean="0"/>
          </a:p>
          <a:p>
            <a:endParaRPr kumimoji="1" lang="en-US" altLang="ja-JP" dirty="0" smtClean="0"/>
          </a:p>
          <a:p>
            <a:r>
              <a:rPr kumimoji="1" lang="en-US" altLang="ja-JP" b="1" dirty="0" smtClean="0"/>
              <a:t>                     </a:t>
            </a:r>
            <a:r>
              <a:rPr lang="en-US" altLang="ja-JP" sz="2400" dirty="0" smtClean="0"/>
              <a:t>is invariant under the transformation of</a:t>
            </a:r>
            <a:r>
              <a:rPr lang="ja-JP" altLang="en-US" sz="2400" dirty="0" smtClean="0"/>
              <a:t>　</a:t>
            </a:r>
            <a:r>
              <a:rPr lang="en-US" altLang="ja-JP" sz="2400" i="1" dirty="0" smtClean="0"/>
              <a:t>τ</a:t>
            </a:r>
            <a:r>
              <a:rPr lang="ja-JP" altLang="en-US" sz="2400" i="1" dirty="0" smtClean="0"/>
              <a:t>　　</a:t>
            </a:r>
            <a:endParaRPr lang="en-US" altLang="ja-JP" sz="2400" i="1" dirty="0" smtClean="0"/>
          </a:p>
          <a:p>
            <a:pPr>
              <a:buNone/>
            </a:pPr>
            <a:r>
              <a:rPr lang="ja-JP" altLang="en-US" sz="2400" i="1" dirty="0" smtClean="0"/>
              <a:t>　　</a:t>
            </a:r>
            <a:r>
              <a:rPr lang="en-US" altLang="ja-JP" sz="2400" dirty="0" smtClean="0"/>
              <a:t>and following transformation</a:t>
            </a:r>
          </a:p>
          <a:p>
            <a:pPr>
              <a:buNone/>
            </a:pPr>
            <a:r>
              <a:rPr lang="en-US" altLang="ja-JP" sz="2400" dirty="0" smtClean="0"/>
              <a:t> </a:t>
            </a:r>
            <a:r>
              <a:rPr lang="ja-JP" altLang="en-US" sz="2400" dirty="0" smtClean="0"/>
              <a:t>　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                                            </a:t>
            </a:r>
            <a:r>
              <a:rPr lang="en-US" altLang="ja-JP" sz="2400" dirty="0" smtClean="0"/>
              <a:t>or</a:t>
            </a:r>
            <a:r>
              <a:rPr lang="ja-JP" altLang="en-US" sz="2400" dirty="0" smtClean="0"/>
              <a:t>　　</a:t>
            </a:r>
            <a:r>
              <a:rPr lang="en-US" altLang="ja-JP" sz="2400" dirty="0" smtClean="0"/>
              <a:t> </a:t>
            </a:r>
            <a:r>
              <a:rPr kumimoji="1" lang="en-US" altLang="ja-JP" sz="2400" b="1" dirty="0" smtClean="0"/>
              <a:t>  </a:t>
            </a:r>
            <a:endParaRPr kumimoji="1" lang="ja-JP" altLang="en-US" sz="2400" b="1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420888"/>
            <a:ext cx="1872208" cy="808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5373216"/>
            <a:ext cx="2447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3356992"/>
            <a:ext cx="37147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149080"/>
            <a:ext cx="1872208" cy="808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5373216"/>
            <a:ext cx="24765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0637" y="1671514"/>
            <a:ext cx="39338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9153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 duality transformation on AdS/BCFT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sz="2400" dirty="0" smtClean="0"/>
              <a:t>After the </a:t>
            </a:r>
            <a:r>
              <a:rPr kumimoji="1" lang="en-US" altLang="ja-JP" sz="2400" i="1" dirty="0" smtClean="0"/>
              <a:t>SL(2,Z) </a:t>
            </a:r>
            <a:r>
              <a:rPr kumimoji="1" lang="en-US" altLang="ja-JP" sz="2400" dirty="0" smtClean="0"/>
              <a:t>duality, the coupling constant and the gauge field are transformed to the dual values. </a:t>
            </a:r>
          </a:p>
          <a:p>
            <a:pPr>
              <a:buNone/>
            </a:pPr>
            <a:endParaRPr kumimoji="1" lang="en-US" altLang="ja-JP" sz="2400" dirty="0" smtClean="0"/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In the case of                , the </a:t>
            </a:r>
            <a:r>
              <a:rPr lang="en-US" altLang="ja-JP" sz="2400" i="1" dirty="0" smtClean="0"/>
              <a:t>S </a:t>
            </a:r>
            <a:r>
              <a:rPr lang="en-US" altLang="ja-JP" sz="2400" dirty="0" smtClean="0"/>
              <a:t>transformation gives </a:t>
            </a:r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After the </a:t>
            </a:r>
            <a:r>
              <a:rPr lang="en-US" altLang="ja-JP" sz="2400" i="1" dirty="0" smtClean="0"/>
              <a:t>T</a:t>
            </a:r>
            <a:r>
              <a:rPr lang="en-US" altLang="ja-JP" sz="2400" dirty="0" smtClean="0"/>
              <a:t> transformation,    </a:t>
            </a:r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The same action is operated for the case of the </a:t>
            </a:r>
            <a:r>
              <a:rPr lang="en-US" altLang="ja-JP" sz="2400" dirty="0" err="1" smtClean="0"/>
              <a:t>Dirichlet</a:t>
            </a:r>
            <a:r>
              <a:rPr lang="en-US" altLang="ja-JP" sz="2400" dirty="0" smtClean="0"/>
              <a:t> boundary condition at </a:t>
            </a:r>
            <a:r>
              <a:rPr lang="en-US" altLang="ja-JP" sz="2400" i="1" dirty="0" smtClean="0"/>
              <a:t>Q</a:t>
            </a:r>
            <a:r>
              <a:rPr lang="en-US" altLang="ja-JP" sz="2400" i="1" baseline="-25000" dirty="0" smtClean="0"/>
              <a:t>1</a:t>
            </a:r>
            <a:r>
              <a:rPr lang="en-US" altLang="ja-JP" sz="2400" dirty="0" smtClean="0"/>
              <a:t>.</a:t>
            </a: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2627784" y="2708920"/>
          <a:ext cx="1169988" cy="431800"/>
        </p:xfrm>
        <a:graphic>
          <a:graphicData uri="http://schemas.openxmlformats.org/presentationml/2006/ole">
            <p:oleObj spid="_x0000_s39235" name="数式" r:id="rId3" imgW="583693" imgH="215713" progId="Equation.3">
              <p:embed/>
            </p:oleObj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13924019"/>
              </p:ext>
            </p:extLst>
          </p:nvPr>
        </p:nvGraphicFramePr>
        <p:xfrm>
          <a:off x="4283968" y="4005064"/>
          <a:ext cx="2111375" cy="431800"/>
        </p:xfrm>
        <a:graphic>
          <a:graphicData uri="http://schemas.openxmlformats.org/presentationml/2006/ole">
            <p:oleObj spid="_x0000_s39236" name="数式" r:id="rId4" imgW="1053643" imgH="215806" progId="Equation.3">
              <p:embed/>
            </p:oleObj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/>
        </p:nvGraphicFramePr>
        <p:xfrm>
          <a:off x="2915817" y="1988840"/>
          <a:ext cx="4536504" cy="528223"/>
        </p:xfrm>
        <a:graphic>
          <a:graphicData uri="http://schemas.openxmlformats.org/presentationml/2006/ole">
            <p:oleObj spid="_x0000_s39237" name="数式" r:id="rId5" imgW="1853396" imgH="215806" progId="Equation.3">
              <p:embed/>
            </p:oleObj>
          </a:graphicData>
        </a:graphic>
      </p:graphicFrame>
      <p:pic>
        <p:nvPicPr>
          <p:cNvPr id="38972" name="Picture 6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2564" y="4437112"/>
            <a:ext cx="2903491" cy="820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240" name="Picture 32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600" y="3212976"/>
            <a:ext cx="3419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241" name="Picture 32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55976" y="3284984"/>
            <a:ext cx="25717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Stringy realization of the </a:t>
            </a:r>
            <a:r>
              <a:rPr lang="en-US" altLang="ja-JP" dirty="0" err="1"/>
              <a:t>A</a:t>
            </a:r>
            <a:r>
              <a:rPr kumimoji="1" lang="en-US" altLang="ja-JP" dirty="0" err="1" smtClean="0"/>
              <a:t>belian</a:t>
            </a:r>
            <a:r>
              <a:rPr kumimoji="1" lang="en-US" altLang="ja-JP" dirty="0" smtClean="0"/>
              <a:t> theory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67544" y="1219200"/>
            <a:ext cx="8676456" cy="4937760"/>
          </a:xfrm>
        </p:spPr>
        <p:txBody>
          <a:bodyPr>
            <a:noAutofit/>
          </a:bodyPr>
          <a:lstStyle/>
          <a:p>
            <a:r>
              <a:rPr lang="en-US" altLang="ja-JP" sz="2400" dirty="0" smtClean="0">
                <a:solidFill>
                  <a:srgbClr val="7030A0"/>
                </a:solidFill>
              </a:rPr>
              <a:t>Type IIA string theory on </a:t>
            </a:r>
            <a:r>
              <a:rPr lang="en-US" altLang="ja-JP" sz="2400" i="1" dirty="0" smtClean="0">
                <a:solidFill>
                  <a:srgbClr val="7030A0"/>
                </a:solidFill>
              </a:rPr>
              <a:t>AdS</a:t>
            </a:r>
            <a:r>
              <a:rPr lang="en-US" altLang="ja-JP" sz="2400" i="1" baseline="-25000" dirty="0" smtClean="0">
                <a:solidFill>
                  <a:srgbClr val="7030A0"/>
                </a:solidFill>
              </a:rPr>
              <a:t>4</a:t>
            </a:r>
            <a:r>
              <a:rPr lang="en-US" altLang="ja-JP" sz="2400" i="1" dirty="0" smtClean="0">
                <a:solidFill>
                  <a:srgbClr val="7030A0"/>
                </a:solidFill>
              </a:rPr>
              <a:t>*CP</a:t>
            </a:r>
            <a:r>
              <a:rPr lang="en-US" altLang="ja-JP" sz="2400" i="1" baseline="30000" dirty="0" smtClean="0">
                <a:solidFill>
                  <a:srgbClr val="7030A0"/>
                </a:solidFill>
              </a:rPr>
              <a:t>3</a:t>
            </a:r>
            <a:r>
              <a:rPr lang="en-US" altLang="ja-JP" sz="2400" dirty="0" smtClean="0">
                <a:solidFill>
                  <a:srgbClr val="7030A0"/>
                </a:solidFill>
              </a:rPr>
              <a:t>  </a:t>
            </a:r>
            <a:r>
              <a:rPr lang="en-US" altLang="ja-JP" sz="2400" dirty="0" smtClean="0"/>
              <a:t>are dual to the </a:t>
            </a:r>
            <a:r>
              <a:rPr lang="en-US" altLang="ja-JP" sz="2400" i="1" dirty="0" smtClean="0"/>
              <a:t>d=3 N=6 </a:t>
            </a:r>
            <a:r>
              <a:rPr lang="en-US" altLang="ja-JP" sz="2400" dirty="0" smtClean="0"/>
              <a:t>Chern-Simons theory (ABJM theory) </a:t>
            </a:r>
          </a:p>
          <a:p>
            <a:pPr>
              <a:buNone/>
            </a:pPr>
            <a:r>
              <a:rPr lang="en-US" altLang="ja-JP" sz="2400" i="1" dirty="0" smtClean="0">
                <a:solidFill>
                  <a:srgbClr val="00B0F0"/>
                </a:solidFill>
              </a:rPr>
              <a:t>                                          </a:t>
            </a:r>
            <a:r>
              <a:rPr lang="en-US" altLang="ja-JP" sz="2400" i="1" dirty="0" err="1" smtClean="0">
                <a:solidFill>
                  <a:srgbClr val="00B0F0"/>
                </a:solidFill>
              </a:rPr>
              <a:t>Aharony</a:t>
            </a:r>
            <a:r>
              <a:rPr lang="en-US" altLang="ja-JP" sz="2400" i="1" dirty="0" smtClean="0">
                <a:solidFill>
                  <a:srgbClr val="00B0F0"/>
                </a:solidFill>
              </a:rPr>
              <a:t>-Bergman-</a:t>
            </a:r>
            <a:r>
              <a:rPr lang="en-US" altLang="ja-JP" sz="2400" i="1" dirty="0" err="1" smtClean="0">
                <a:solidFill>
                  <a:srgbClr val="00B0F0"/>
                </a:solidFill>
              </a:rPr>
              <a:t>Jafferis</a:t>
            </a:r>
            <a:r>
              <a:rPr lang="en-US" altLang="ja-JP" sz="2400" i="1" dirty="0" smtClean="0">
                <a:solidFill>
                  <a:srgbClr val="00B0F0"/>
                </a:solidFill>
              </a:rPr>
              <a:t>-</a:t>
            </a:r>
            <a:r>
              <a:rPr lang="en-US" altLang="ja-JP" sz="2400" i="1" dirty="0" err="1" smtClean="0">
                <a:solidFill>
                  <a:srgbClr val="00B0F0"/>
                </a:solidFill>
              </a:rPr>
              <a:t>Maldacena</a:t>
            </a:r>
            <a:r>
              <a:rPr lang="en-US" altLang="ja-JP" sz="2400" i="1" dirty="0" smtClean="0">
                <a:solidFill>
                  <a:srgbClr val="00B0F0"/>
                </a:solidFill>
              </a:rPr>
              <a:t> ``08</a:t>
            </a:r>
            <a:endParaRPr lang="en-US" altLang="ja-JP" sz="2400" dirty="0" smtClean="0">
              <a:solidFill>
                <a:srgbClr val="7030A0"/>
              </a:solidFill>
            </a:endParaRPr>
          </a:p>
          <a:p>
            <a:r>
              <a:rPr lang="en-US" altLang="ja-JP" sz="2400" dirty="0" smtClean="0">
                <a:solidFill>
                  <a:srgbClr val="7030A0"/>
                </a:solidFill>
              </a:rPr>
              <a:t>Introduction of </a:t>
            </a:r>
            <a:r>
              <a:rPr lang="en-US" altLang="ja-JP" sz="2400" dirty="0" err="1" smtClean="0">
                <a:solidFill>
                  <a:srgbClr val="7030A0"/>
                </a:solidFill>
              </a:rPr>
              <a:t>orientifold</a:t>
            </a:r>
            <a:r>
              <a:rPr lang="en-US" altLang="ja-JP" sz="2400" dirty="0" smtClean="0">
                <a:solidFill>
                  <a:srgbClr val="7030A0"/>
                </a:solidFill>
              </a:rPr>
              <a:t> 8-planes can realize the AdS/BCFT.   </a:t>
            </a:r>
            <a:r>
              <a:rPr lang="en-US" altLang="ja-JP" sz="2400" i="1" dirty="0" smtClean="0">
                <a:solidFill>
                  <a:srgbClr val="7030A0"/>
                </a:solidFill>
              </a:rPr>
              <a:t>         </a:t>
            </a:r>
          </a:p>
          <a:p>
            <a:pPr>
              <a:buNone/>
            </a:pPr>
            <a:r>
              <a:rPr lang="en-US" altLang="ja-JP" sz="2400" i="1" smtClean="0">
                <a:solidFill>
                  <a:srgbClr val="7030A0"/>
                </a:solidFill>
              </a:rPr>
              <a:t>                         </a:t>
            </a:r>
            <a:r>
              <a:rPr lang="en-US" altLang="ja-JP" sz="2400" i="1" smtClean="0">
                <a:solidFill>
                  <a:srgbClr val="00B0F0"/>
                </a:solidFill>
              </a:rPr>
              <a:t>Fujita-Takayanagi-</a:t>
            </a:r>
            <a:r>
              <a:rPr lang="en-US" altLang="ja-JP" sz="2400" i="1" dirty="0" err="1" smtClean="0">
                <a:solidFill>
                  <a:srgbClr val="00B0F0"/>
                </a:solidFill>
              </a:rPr>
              <a:t>Tonni</a:t>
            </a:r>
            <a:r>
              <a:rPr lang="en-US" altLang="ja-JP" sz="2400" i="1" dirty="0" smtClean="0">
                <a:solidFill>
                  <a:srgbClr val="00B0F0"/>
                </a:solidFill>
              </a:rPr>
              <a:t> ``11</a:t>
            </a:r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The 10-dimensional metric of </a:t>
            </a:r>
            <a:r>
              <a:rPr lang="en-US" altLang="ja-JP" sz="2400" i="1" dirty="0" smtClean="0"/>
              <a:t>AdS</a:t>
            </a:r>
            <a:r>
              <a:rPr lang="en-US" altLang="ja-JP" sz="2400" i="1" baseline="-25000" dirty="0" smtClean="0"/>
              <a:t>4</a:t>
            </a:r>
            <a:r>
              <a:rPr lang="en-US" altLang="ja-JP" sz="2400" i="1" dirty="0" smtClean="0"/>
              <a:t>*CP</a:t>
            </a:r>
            <a:r>
              <a:rPr lang="en-US" altLang="ja-JP" sz="2400" i="1" baseline="30000" dirty="0" smtClean="0"/>
              <a:t>3</a:t>
            </a:r>
          </a:p>
          <a:p>
            <a:endParaRPr kumimoji="1" lang="en-US" altLang="ja-JP" sz="2400" dirty="0" smtClean="0"/>
          </a:p>
          <a:p>
            <a:pPr>
              <a:buNone/>
            </a:pPr>
            <a:endParaRPr kumimoji="1" lang="en-US" altLang="ja-JP" sz="2400" dirty="0" smtClean="0"/>
          </a:p>
          <a:p>
            <a:r>
              <a:rPr lang="en-US" altLang="ja-JP" sz="2400" dirty="0" smtClean="0"/>
              <a:t>The </a:t>
            </a:r>
            <a:r>
              <a:rPr lang="en-US" altLang="ja-JP" sz="2400" dirty="0" err="1" smtClean="0"/>
              <a:t>orientifold</a:t>
            </a:r>
            <a:r>
              <a:rPr lang="en-US" altLang="ja-JP" sz="2400" dirty="0" smtClean="0"/>
              <a:t> projection:  </a:t>
            </a:r>
            <a:r>
              <a:rPr lang="en-US" altLang="ja-JP" sz="2400" i="1" dirty="0" smtClean="0"/>
              <a:t>y</a:t>
            </a:r>
            <a:r>
              <a:rPr lang="ja-JP" altLang="en-US" sz="2400" i="1" dirty="0" smtClean="0"/>
              <a:t>→ </a:t>
            </a:r>
            <a:r>
              <a:rPr lang="en-US" altLang="ja-JP" sz="2400" i="1" dirty="0" smtClean="0"/>
              <a:t>-y</a:t>
            </a:r>
          </a:p>
          <a:p>
            <a:pPr>
              <a:buNone/>
            </a:pPr>
            <a:r>
              <a:rPr kumimoji="1" lang="en-US" altLang="ja-JP" sz="2400" dirty="0" smtClean="0"/>
              <a:t>    </a:t>
            </a:r>
          </a:p>
          <a:p>
            <a:pPr>
              <a:buNone/>
            </a:pPr>
            <a:r>
              <a:rPr lang="en-US" altLang="ja-JP" sz="2400" dirty="0" smtClean="0"/>
              <a:t>    </a:t>
            </a:r>
            <a:r>
              <a:rPr kumimoji="1" lang="en-US" altLang="ja-JP" sz="2400" dirty="0" smtClean="0"/>
              <a:t>even under the </a:t>
            </a:r>
            <a:r>
              <a:rPr kumimoji="1" lang="en-US" altLang="ja-JP" sz="2400" dirty="0" err="1" smtClean="0"/>
              <a:t>orientifold</a:t>
            </a:r>
            <a:r>
              <a:rPr kumimoji="1" lang="en-US" altLang="ja-JP" sz="2400" dirty="0" smtClean="0"/>
              <a:t> :  </a:t>
            </a:r>
            <a:r>
              <a:rPr kumimoji="1" lang="en-US" altLang="ja-JP" sz="2400" i="1" dirty="0" smtClean="0"/>
              <a:t>Φ</a:t>
            </a:r>
            <a:r>
              <a:rPr kumimoji="1" lang="en-US" altLang="ja-JP" sz="2400" dirty="0" smtClean="0"/>
              <a:t>, </a:t>
            </a:r>
            <a:r>
              <a:rPr kumimoji="1" lang="en-US" altLang="ja-JP" sz="2400" i="1" dirty="0" smtClean="0"/>
              <a:t>g</a:t>
            </a:r>
            <a:r>
              <a:rPr kumimoji="1" lang="en-US" altLang="ja-JP" sz="2400" dirty="0" smtClean="0"/>
              <a:t>, </a:t>
            </a:r>
            <a:r>
              <a:rPr kumimoji="1" lang="en-US" altLang="ja-JP" sz="2400" i="1" dirty="0" smtClean="0"/>
              <a:t>C</a:t>
            </a:r>
            <a:r>
              <a:rPr kumimoji="1" lang="en-US" altLang="ja-JP" sz="2400" i="1" baseline="-25000" dirty="0" smtClean="0"/>
              <a:t>1</a:t>
            </a:r>
            <a:r>
              <a:rPr kumimoji="1" lang="en-US" altLang="ja-JP" sz="2400" dirty="0" smtClean="0"/>
              <a:t>,  odd under it:  </a:t>
            </a:r>
            <a:r>
              <a:rPr kumimoji="1" lang="en-US" altLang="ja-JP" sz="2400" i="1" dirty="0" smtClean="0"/>
              <a:t>B</a:t>
            </a:r>
            <a:r>
              <a:rPr kumimoji="1" lang="en-US" altLang="ja-JP" sz="2400" i="1" baseline="-25000" dirty="0" smtClean="0"/>
              <a:t>2</a:t>
            </a:r>
            <a:r>
              <a:rPr kumimoji="1" lang="en-US" altLang="ja-JP" sz="2400" i="1" dirty="0" smtClean="0"/>
              <a:t>, C</a:t>
            </a:r>
            <a:r>
              <a:rPr kumimoji="1" lang="en-US" altLang="ja-JP" sz="2400" i="1" baseline="-25000" dirty="0" smtClean="0"/>
              <a:t>3</a:t>
            </a:r>
          </a:p>
          <a:p>
            <a:endParaRPr kumimoji="1" lang="en-US" altLang="ja-JP" sz="2400" dirty="0" smtClean="0"/>
          </a:p>
        </p:txBody>
      </p:sp>
      <p:pic>
        <p:nvPicPr>
          <p:cNvPr id="1157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924944"/>
            <a:ext cx="2627784" cy="1907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7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221088"/>
            <a:ext cx="44481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四角形吹き出し 6"/>
          <p:cNvSpPr/>
          <p:nvPr/>
        </p:nvSpPr>
        <p:spPr>
          <a:xfrm>
            <a:off x="6300192" y="4725144"/>
            <a:ext cx="2592288" cy="803126"/>
          </a:xfrm>
          <a:prstGeom prst="wedgeRectCallout">
            <a:avLst>
              <a:gd name="adj1" fmla="val 5650"/>
              <a:gd name="adj2" fmla="val -876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8 </a:t>
            </a:r>
            <a:r>
              <a:rPr kumimoji="1" lang="en-US" altLang="ja-JP" sz="2400" dirty="0" err="1" smtClean="0"/>
              <a:t>chiral</a:t>
            </a:r>
            <a:r>
              <a:rPr kumimoji="1" lang="en-US" altLang="ja-JP" sz="2400" dirty="0" smtClean="0"/>
              <a:t> fermions for each boundary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Stringy realization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179512" y="1219200"/>
            <a:ext cx="8640960" cy="4937760"/>
          </a:xfrm>
        </p:spPr>
        <p:txBody>
          <a:bodyPr/>
          <a:lstStyle/>
          <a:p>
            <a:r>
              <a:rPr lang="en-US" altLang="ja-JP" sz="2400" dirty="0" smtClean="0"/>
              <a:t>After dimensional reduction to </a:t>
            </a:r>
            <a:r>
              <a:rPr lang="en-US" altLang="ja-JP" sz="2400" i="1" dirty="0" smtClean="0"/>
              <a:t>d=4</a:t>
            </a:r>
            <a:r>
              <a:rPr lang="en-US" altLang="ja-JP" sz="2400" dirty="0" smtClean="0"/>
              <a:t>,  we obtain the </a:t>
            </a:r>
            <a:r>
              <a:rPr lang="en-US" altLang="ja-JP" sz="2400" dirty="0" err="1"/>
              <a:t>A</a:t>
            </a:r>
            <a:r>
              <a:rPr lang="en-US" altLang="ja-JP" sz="2400" dirty="0" err="1" smtClean="0"/>
              <a:t>belian</a:t>
            </a:r>
            <a:r>
              <a:rPr lang="en-US" altLang="ja-JP" sz="2400" dirty="0" smtClean="0"/>
              <a:t> action of the massless gauge fields                           </a:t>
            </a:r>
            <a:endParaRPr lang="en-US" altLang="ja-JP" sz="2400" i="1" dirty="0" smtClean="0"/>
          </a:p>
          <a:p>
            <a:pPr>
              <a:buNone/>
            </a:pPr>
            <a:r>
              <a:rPr lang="en-US" altLang="ja-JP" sz="2400" dirty="0" smtClean="0"/>
              <a:t>                                                      </a:t>
            </a:r>
          </a:p>
          <a:p>
            <a:pPr>
              <a:buNone/>
            </a:pPr>
            <a:r>
              <a:rPr lang="en-US" altLang="ja-JP" sz="2400" dirty="0" smtClean="0"/>
              <a:t>                                                    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    </a:t>
            </a:r>
            <a:r>
              <a:rPr lang="en-US" altLang="ja-JP" sz="2400" i="1" dirty="0" smtClean="0"/>
              <a:t>M/k</a:t>
            </a:r>
            <a:r>
              <a:rPr lang="en-US" altLang="ja-JP" sz="2400" dirty="0" smtClean="0"/>
              <a:t>: number of </a:t>
            </a:r>
            <a:r>
              <a:rPr lang="en-US" altLang="ja-JP" sz="2400" i="1" dirty="0" smtClean="0"/>
              <a:t>B</a:t>
            </a:r>
            <a:r>
              <a:rPr lang="en-US" altLang="ja-JP" sz="2400" i="1" baseline="-25000" dirty="0" smtClean="0"/>
              <a:t>2</a:t>
            </a:r>
            <a:r>
              <a:rPr lang="en-US" altLang="ja-JP" sz="2400" dirty="0" smtClean="0"/>
              <a:t> flux</a:t>
            </a:r>
          </a:p>
          <a:p>
            <a:pPr>
              <a:buNone/>
            </a:pPr>
            <a:r>
              <a:rPr lang="en-US" altLang="ja-JP" sz="2400" dirty="0"/>
              <a:t>    </a:t>
            </a:r>
            <a:r>
              <a:rPr lang="en-US" altLang="ja-JP" sz="2400" dirty="0" smtClean="0"/>
              <a:t>                                 for </a:t>
            </a:r>
            <a:r>
              <a:rPr lang="en-US" altLang="ja-JP" sz="2400" dirty="0"/>
              <a:t>no O-planes, </a:t>
            </a:r>
            <a:r>
              <a:rPr lang="en-US" altLang="ja-JP" sz="2400" dirty="0" smtClean="0"/>
              <a:t> </a:t>
            </a:r>
            <a:r>
              <a:rPr lang="en-US" altLang="ja-JP" sz="2400" i="1" dirty="0" err="1" smtClean="0">
                <a:solidFill>
                  <a:srgbClr val="00B0F0"/>
                </a:solidFill>
              </a:rPr>
              <a:t>Hikida</a:t>
            </a:r>
            <a:r>
              <a:rPr lang="en-US" altLang="ja-JP" sz="2400" i="1" dirty="0" smtClean="0">
                <a:solidFill>
                  <a:srgbClr val="00B0F0"/>
                </a:solidFill>
              </a:rPr>
              <a:t>-Li-Takayanag</a:t>
            </a:r>
            <a:r>
              <a:rPr lang="en-US" altLang="ja-JP" sz="2400" dirty="0" smtClean="0">
                <a:solidFill>
                  <a:srgbClr val="00B0F0"/>
                </a:solidFill>
              </a:rPr>
              <a:t>i </a:t>
            </a:r>
            <a:r>
              <a:rPr lang="en-US" altLang="ja-JP" sz="2400" dirty="0">
                <a:solidFill>
                  <a:srgbClr val="00B0F0"/>
                </a:solidFill>
              </a:rPr>
              <a:t>``09</a:t>
            </a:r>
            <a:r>
              <a:rPr lang="en-US" altLang="ja-JP" sz="2400" baseline="-25000" dirty="0">
                <a:solidFill>
                  <a:srgbClr val="00B0F0"/>
                </a:solidFill>
              </a:rPr>
              <a:t> </a:t>
            </a:r>
            <a:r>
              <a:rPr lang="en-US" altLang="ja-JP" sz="2400" dirty="0"/>
              <a:t> </a:t>
            </a:r>
            <a:endParaRPr lang="en-US" altLang="ja-JP" sz="2400" dirty="0" smtClean="0"/>
          </a:p>
          <a:p>
            <a:pPr>
              <a:buNone/>
            </a:pPr>
            <a:endParaRPr lang="en-US" altLang="ja-JP" sz="2400" dirty="0" smtClean="0"/>
          </a:p>
          <a:p>
            <a:pPr>
              <a:buFont typeface="Wingdings" pitchFamily="2" charset="2"/>
              <a:buChar char="Ø"/>
            </a:pP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rgbClr val="00B050"/>
                </a:solidFill>
              </a:rPr>
              <a:t>satisfying the </a:t>
            </a:r>
            <a:r>
              <a:rPr lang="en-US" altLang="ja-JP" sz="2400" dirty="0" err="1" smtClean="0">
                <a:solidFill>
                  <a:srgbClr val="00B050"/>
                </a:solidFill>
              </a:rPr>
              <a:t>Dirichlet</a:t>
            </a:r>
            <a:r>
              <a:rPr lang="en-US" altLang="ja-JP" sz="2400" dirty="0" smtClean="0">
                <a:solidFill>
                  <a:srgbClr val="00B050"/>
                </a:solidFill>
              </a:rPr>
              <a:t> boundary condition </a:t>
            </a:r>
            <a:r>
              <a:rPr lang="en-US" altLang="ja-JP" sz="2400" dirty="0" smtClean="0"/>
              <a:t>at the boundaries.</a:t>
            </a:r>
          </a:p>
          <a:p>
            <a:pPr>
              <a:buFont typeface="Wingdings" pitchFamily="2" charset="2"/>
              <a:buChar char="Ø"/>
            </a:pPr>
            <a:endParaRPr lang="en-US" altLang="ja-JP" sz="2400" dirty="0" smtClean="0"/>
          </a:p>
          <a:p>
            <a:pPr>
              <a:buFont typeface="Wingdings" pitchFamily="2" charset="2"/>
              <a:buChar char="Ø"/>
            </a:pPr>
            <a:endParaRPr kumimoji="1" lang="ja-JP" altLang="en-US" sz="2400" baseline="-25000" dirty="0">
              <a:solidFill>
                <a:srgbClr val="00B0F0"/>
              </a:solidFill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5004049" y="1556792"/>
          <a:ext cx="1944216" cy="506224"/>
        </p:xfrm>
        <a:graphic>
          <a:graphicData uri="http://schemas.openxmlformats.org/presentationml/2006/ole">
            <p:oleObj spid="_x0000_s117058" name="数式" r:id="rId3" imgW="634725" imgH="241195" progId="Equation.3">
              <p:embed/>
            </p:oleObj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1547664" y="2132856"/>
          <a:ext cx="3168352" cy="741529"/>
        </p:xfrm>
        <a:graphic>
          <a:graphicData uri="http://schemas.openxmlformats.org/presentationml/2006/ole">
            <p:oleObj spid="_x0000_s117059" name="数式" r:id="rId4" imgW="1790700" imgH="419100" progId="Equation.3">
              <p:embed/>
            </p:oleObj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6935787" y="1628800"/>
          <a:ext cx="2208213" cy="346075"/>
        </p:xfrm>
        <a:graphic>
          <a:graphicData uri="http://schemas.openxmlformats.org/presentationml/2006/ole">
            <p:oleObj spid="_x0000_s117060" name="数式" r:id="rId5" imgW="1460500" imgH="228600" progId="Equation.3">
              <p:embed/>
            </p:oleObj>
          </a:graphicData>
        </a:graphic>
      </p:graphicFrame>
      <p:cxnSp>
        <p:nvCxnSpPr>
          <p:cNvPr id="12" name="直線矢印コネクタ 11"/>
          <p:cNvCxnSpPr/>
          <p:nvPr/>
        </p:nvCxnSpPr>
        <p:spPr>
          <a:xfrm flipV="1">
            <a:off x="2411760" y="4365104"/>
            <a:ext cx="0" cy="17281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1331640" y="5373216"/>
            <a:ext cx="22322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円弧 14"/>
          <p:cNvSpPr/>
          <p:nvPr/>
        </p:nvSpPr>
        <p:spPr>
          <a:xfrm>
            <a:off x="899592" y="4797152"/>
            <a:ext cx="1512168" cy="1152128"/>
          </a:xfrm>
          <a:prstGeom prst="arc">
            <a:avLst>
              <a:gd name="adj1" fmla="val 14373920"/>
              <a:gd name="adj2" fmla="val 0"/>
            </a:avLst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1907704" y="6165304"/>
            <a:ext cx="79208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i="1" dirty="0" smtClean="0"/>
              <a:t>O8</a:t>
            </a:r>
            <a:r>
              <a:rPr kumimoji="1" lang="en-US" altLang="ja-JP" sz="2400" i="1" baseline="30000" dirty="0" smtClean="0"/>
              <a:t>-</a:t>
            </a:r>
            <a:endParaRPr kumimoji="1" lang="ja-JP" altLang="en-US" sz="2400" i="1" baseline="30000" dirty="0"/>
          </a:p>
        </p:txBody>
      </p:sp>
      <p:cxnSp>
        <p:nvCxnSpPr>
          <p:cNvPr id="17" name="直線矢印コネクタ 16"/>
          <p:cNvCxnSpPr/>
          <p:nvPr/>
        </p:nvCxnSpPr>
        <p:spPr>
          <a:xfrm flipV="1">
            <a:off x="5940152" y="4365104"/>
            <a:ext cx="0" cy="17281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4860032" y="5373216"/>
            <a:ext cx="22322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円弧 18"/>
          <p:cNvSpPr/>
          <p:nvPr/>
        </p:nvSpPr>
        <p:spPr>
          <a:xfrm>
            <a:off x="5220072" y="4797152"/>
            <a:ext cx="1512168" cy="1152128"/>
          </a:xfrm>
          <a:prstGeom prst="arc">
            <a:avLst>
              <a:gd name="adj1" fmla="val 10745179"/>
              <a:gd name="adj2" fmla="val 0"/>
            </a:avLst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弧 19"/>
          <p:cNvSpPr/>
          <p:nvPr/>
        </p:nvSpPr>
        <p:spPr>
          <a:xfrm rot="10800000">
            <a:off x="2411760" y="4797152"/>
            <a:ext cx="1512168" cy="1152128"/>
          </a:xfrm>
          <a:prstGeom prst="arc">
            <a:avLst>
              <a:gd name="adj1" fmla="val 14373920"/>
              <a:gd name="adj2" fmla="val 0"/>
            </a:avLst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5724128" y="6165304"/>
            <a:ext cx="64807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i="1" dirty="0" smtClean="0"/>
              <a:t>O8</a:t>
            </a:r>
            <a:r>
              <a:rPr kumimoji="1" lang="en-US" altLang="ja-JP" sz="2400" i="1" baseline="30000" dirty="0" smtClean="0"/>
              <a:t>-</a:t>
            </a:r>
            <a:endParaRPr kumimoji="1" lang="ja-JP" altLang="en-US" sz="2400" i="1" baseline="30000" dirty="0"/>
          </a:p>
        </p:txBody>
      </p:sp>
      <p:sp>
        <p:nvSpPr>
          <p:cNvPr id="22" name="正方形/長方形 21"/>
          <p:cNvSpPr/>
          <p:nvPr/>
        </p:nvSpPr>
        <p:spPr>
          <a:xfrm>
            <a:off x="3707904" y="530120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i="1" dirty="0" smtClean="0"/>
              <a:t>y</a:t>
            </a:r>
            <a:endParaRPr kumimoji="1" lang="ja-JP" altLang="en-US" sz="2400" i="1" dirty="0"/>
          </a:p>
        </p:txBody>
      </p:sp>
      <p:sp>
        <p:nvSpPr>
          <p:cNvPr id="23" name="正方形/長方形 22"/>
          <p:cNvSpPr/>
          <p:nvPr/>
        </p:nvSpPr>
        <p:spPr>
          <a:xfrm>
            <a:off x="7236296" y="5229200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i="1" dirty="0" smtClean="0"/>
              <a:t>y</a:t>
            </a:r>
            <a:endParaRPr kumimoji="1" lang="ja-JP" altLang="en-US" sz="2400" i="1" dirty="0"/>
          </a:p>
        </p:txBody>
      </p:sp>
      <p:sp>
        <p:nvSpPr>
          <p:cNvPr id="24" name="正方形/長方形 23"/>
          <p:cNvSpPr/>
          <p:nvPr/>
        </p:nvSpPr>
        <p:spPr>
          <a:xfrm>
            <a:off x="2555776" y="4293096"/>
            <a:ext cx="79208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i="1" dirty="0" smtClean="0"/>
              <a:t>F</a:t>
            </a:r>
            <a:endParaRPr kumimoji="1" lang="ja-JP" altLang="en-US" sz="2400" i="1" dirty="0"/>
          </a:p>
        </p:txBody>
      </p:sp>
      <p:sp>
        <p:nvSpPr>
          <p:cNvPr id="25" name="正方形/長方形 24"/>
          <p:cNvSpPr/>
          <p:nvPr/>
        </p:nvSpPr>
        <p:spPr>
          <a:xfrm>
            <a:off x="6084168" y="4293096"/>
            <a:ext cx="64807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i="1" dirty="0" smtClean="0"/>
              <a:t>F</a:t>
            </a:r>
            <a:endParaRPr kumimoji="1" lang="ja-JP" altLang="en-US" sz="2400" i="1" dirty="0"/>
          </a:p>
        </p:txBody>
      </p:sp>
      <p:sp>
        <p:nvSpPr>
          <p:cNvPr id="26" name="正方形/長方形 25"/>
          <p:cNvSpPr/>
          <p:nvPr/>
        </p:nvSpPr>
        <p:spPr>
          <a:xfrm>
            <a:off x="6804248" y="4221088"/>
            <a:ext cx="2339752" cy="5040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Cf. Neumann </a:t>
            </a:r>
            <a:r>
              <a:rPr lang="en-US" altLang="ja-JP" sz="2400" dirty="0" err="1" smtClean="0"/>
              <a:t>b.c</a:t>
            </a:r>
            <a:r>
              <a:rPr lang="en-US" altLang="ja-JP" sz="2400" dirty="0" smtClean="0"/>
              <a:t>.</a:t>
            </a:r>
            <a:endParaRPr kumimoji="1" lang="ja-JP" altLang="en-US" sz="2400" dirty="0"/>
          </a:p>
        </p:txBody>
      </p:sp>
      <p:sp>
        <p:nvSpPr>
          <p:cNvPr id="27" name="正方形/長方形 26"/>
          <p:cNvSpPr/>
          <p:nvPr/>
        </p:nvSpPr>
        <p:spPr>
          <a:xfrm>
            <a:off x="0" y="4221088"/>
            <a:ext cx="2339752" cy="5040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err="1" smtClean="0"/>
              <a:t>Dirichlet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b.c</a:t>
            </a:r>
            <a:r>
              <a:rPr lang="en-US" altLang="ja-JP" sz="2400" dirty="0" smtClean="0"/>
              <a:t>.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Stringy realization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ja-JP" sz="2400" dirty="0" smtClean="0"/>
              <a:t>This system realizes the FQHE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and the Hall conductivity                   </a:t>
            </a:r>
            <a:r>
              <a:rPr lang="en-US" altLang="ja-JP" sz="2400" i="1" dirty="0" smtClean="0"/>
              <a:t>                                                                                                                                                                </a:t>
            </a:r>
            <a:r>
              <a:rPr lang="ja-JP" altLang="en-US" sz="2400" i="1" dirty="0" smtClean="0"/>
              <a:t>　　　　　　</a:t>
            </a:r>
            <a:endParaRPr lang="en-US" altLang="ja-JP" sz="2400" i="1" dirty="0" smtClean="0"/>
          </a:p>
          <a:p>
            <a:pPr>
              <a:buNone/>
            </a:pPr>
            <a:r>
              <a:rPr lang="ja-JP" altLang="en-US" sz="2400" i="1" dirty="0" smtClean="0"/>
              <a:t>　　　　　　　　　　　　　　　</a:t>
            </a:r>
            <a:endParaRPr lang="en-US" altLang="ja-JP" sz="2400" i="1" dirty="0" smtClean="0"/>
          </a:p>
          <a:p>
            <a:pPr>
              <a:buNone/>
            </a:pPr>
            <a:r>
              <a:rPr lang="ja-JP" altLang="en-US" sz="2400" i="1" dirty="0" smtClean="0"/>
              <a:t>　　　　　　　　　　　　　　　　　　</a:t>
            </a:r>
            <a:r>
              <a:rPr lang="en-US" altLang="ja-JP" sz="2400" i="1" dirty="0" err="1" smtClean="0"/>
              <a:t>σ</a:t>
            </a:r>
            <a:r>
              <a:rPr lang="en-US" altLang="ja-JP" sz="2400" i="1" baseline="-25000" dirty="0" err="1" smtClean="0"/>
              <a:t>xy</a:t>
            </a:r>
            <a:r>
              <a:rPr lang="en-US" altLang="ja-JP" sz="2400" i="1" dirty="0" smtClean="0"/>
              <a:t>=M/2πk</a:t>
            </a:r>
          </a:p>
          <a:p>
            <a:pPr>
              <a:buNone/>
            </a:pPr>
            <a:endParaRPr lang="en-US" altLang="ja-JP" sz="2400" i="1" baseline="-25000" dirty="0" smtClean="0"/>
          </a:p>
          <a:p>
            <a:r>
              <a:rPr lang="en-US" altLang="ja-JP" sz="2400" dirty="0" smtClean="0"/>
              <a:t>The </a:t>
            </a:r>
            <a:r>
              <a:rPr lang="en-US" altLang="ja-JP" sz="2400" i="1" dirty="0" smtClean="0"/>
              <a:t>SL(2,Z)</a:t>
            </a:r>
            <a:r>
              <a:rPr lang="en-US" altLang="ja-JP" sz="2400" dirty="0" smtClean="0"/>
              <a:t> action of </a:t>
            </a:r>
            <a:r>
              <a:rPr lang="en-US" altLang="ja-JP" sz="2400" dirty="0" err="1" smtClean="0"/>
              <a:t>σ</a:t>
            </a:r>
            <a:r>
              <a:rPr lang="en-US" altLang="ja-JP" sz="2400" baseline="-25000" dirty="0" err="1" smtClean="0"/>
              <a:t>xy</a:t>
            </a:r>
            <a:endParaRPr kumimoji="1" lang="ja-JP" altLang="en-US" sz="2400" dirty="0"/>
          </a:p>
        </p:txBody>
      </p:sp>
      <p:pic>
        <p:nvPicPr>
          <p:cNvPr id="4" name="Picture 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717032"/>
            <a:ext cx="5112569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17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797152"/>
            <a:ext cx="472655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四角形吹き出し 5"/>
          <p:cNvSpPr/>
          <p:nvPr/>
        </p:nvSpPr>
        <p:spPr>
          <a:xfrm>
            <a:off x="5796136" y="2348880"/>
            <a:ext cx="2952328" cy="936104"/>
          </a:xfrm>
          <a:prstGeom prst="wedgeRectCallout">
            <a:avLst>
              <a:gd name="adj1" fmla="val -56611"/>
              <a:gd name="adj2" fmla="val -407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Vanishing longitudinal conductivity!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Discussion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ja-JP" dirty="0" smtClean="0"/>
              <a:t>We analyzed the response of a conserved current to external electromagnetic field in the AdS/BCFT correspondence.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This allows us to extract the Hall current.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Analysis of the action of a</a:t>
            </a:r>
            <a:r>
              <a:rPr lang="en-US" altLang="ja-JP" i="1" dirty="0" smtClean="0"/>
              <a:t> </a:t>
            </a:r>
            <a:r>
              <a:rPr lang="en-US" altLang="ja-JP" dirty="0" smtClean="0"/>
              <a:t>duality transformation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String theory embedding of the </a:t>
            </a:r>
            <a:r>
              <a:rPr lang="en-US" altLang="ja-JP" dirty="0" err="1" smtClean="0"/>
              <a:t>abelian</a:t>
            </a:r>
            <a:r>
              <a:rPr lang="en-US" altLang="ja-JP" dirty="0" smtClean="0"/>
              <a:t> theory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Future direction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ja-JP" dirty="0" smtClean="0"/>
          </a:p>
          <a:p>
            <a:r>
              <a:rPr lang="en-US" altLang="ja-JP" sz="2400" dirty="0" smtClean="0"/>
              <a:t>Application to </a:t>
            </a:r>
            <a:r>
              <a:rPr lang="en-US" altLang="ja-JP" sz="2400" dirty="0" smtClean="0">
                <a:solidFill>
                  <a:srgbClr val="00B050"/>
                </a:solidFill>
              </a:rPr>
              <a:t>the BH solution with the boundary </a:t>
            </a:r>
            <a:r>
              <a:rPr lang="en-US" altLang="ja-JP" sz="2400" dirty="0" smtClean="0"/>
              <a:t>breaking the translation invariance</a:t>
            </a:r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 Analysis of the (1+1)-dimensional boundary states</a:t>
            </a:r>
          </a:p>
          <a:p>
            <a:pPr>
              <a:buFont typeface="Wingdings" pitchFamily="2" charset="2"/>
              <a:buChar char="Ø"/>
            </a:pPr>
            <a:r>
              <a:rPr kumimoji="1" lang="en-US" altLang="ja-JP" sz="2400" dirty="0" smtClean="0"/>
              <a:t>  Using the AdS</a:t>
            </a:r>
            <a:r>
              <a:rPr kumimoji="1" lang="en-US" altLang="ja-JP" sz="2400" baseline="-25000" dirty="0" smtClean="0"/>
              <a:t>3</a:t>
            </a:r>
            <a:r>
              <a:rPr kumimoji="1" lang="en-US" altLang="ja-JP" sz="2400" dirty="0" smtClean="0"/>
              <a:t>/dCFT</a:t>
            </a:r>
            <a:r>
              <a:rPr kumimoji="1" lang="en-US" altLang="ja-JP" sz="2400" baseline="-25000" dirty="0" smtClean="0"/>
              <a:t>2</a:t>
            </a:r>
            <a:r>
              <a:rPr kumimoji="1" lang="en-US" altLang="ja-JP" sz="2400" dirty="0" smtClean="0"/>
              <a:t> correspondence and the Yang-Mills-Chern-Simons theory</a:t>
            </a:r>
            <a:r>
              <a:rPr lang="en-US" altLang="ja-JP" sz="2400" dirty="0" smtClean="0"/>
              <a:t> (working in progress)      </a:t>
            </a:r>
            <a:endParaRPr kumimoji="1" lang="en-US" altLang="ja-JP" sz="2400" dirty="0" smtClean="0"/>
          </a:p>
          <a:p>
            <a:pPr>
              <a:buFont typeface="Wingdings" pitchFamily="2" charset="2"/>
              <a:buChar char="Ø"/>
            </a:pPr>
            <a:endParaRPr lang="en-US" altLang="ja-JP" sz="2400" dirty="0" smtClean="0"/>
          </a:p>
          <a:p>
            <a:pPr>
              <a:buFont typeface="Wingdings" pitchFamily="2" charset="2"/>
              <a:buChar char="Ø"/>
            </a:pPr>
            <a:r>
              <a:rPr lang="en-US" altLang="ja-JP" sz="2400" dirty="0" smtClean="0">
                <a:solidFill>
                  <a:srgbClr val="00B050"/>
                </a:solidFill>
              </a:rPr>
              <a:t>The presence of the anomalous hydrodynamic mode</a:t>
            </a:r>
          </a:p>
          <a:p>
            <a:pPr>
              <a:buNone/>
            </a:pPr>
            <a:r>
              <a:rPr lang="en-US" altLang="ja-JP" sz="2400" dirty="0" smtClean="0">
                <a:solidFill>
                  <a:srgbClr val="00B050"/>
                </a:solidFill>
              </a:rPr>
              <a:t>    at the finite temperature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4427985" y="5157192"/>
          <a:ext cx="2160240" cy="533208"/>
        </p:xfrm>
        <a:graphic>
          <a:graphicData uri="http://schemas.openxmlformats.org/presentationml/2006/ole">
            <p:oleObj spid="_x0000_s188418" name="数式" r:id="rId3" imgW="1079280" imgH="2664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Introduction of boundaries in AdS/CFT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z="2800" dirty="0" smtClean="0">
                <a:solidFill>
                  <a:srgbClr val="7030A0"/>
                </a:solidFill>
              </a:rPr>
              <a:t>The dynamics of strong-coupling theory can be solved using the AdS/CFT correspondence.</a:t>
            </a:r>
          </a:p>
          <a:p>
            <a:pPr marL="0" indent="0">
              <a:buNone/>
            </a:pPr>
            <a:r>
              <a:rPr lang="en-US" altLang="ja-JP" sz="2800" dirty="0" smtClean="0"/>
              <a:t>                                                   </a:t>
            </a:r>
            <a:r>
              <a:rPr lang="en-US" altLang="ja-JP" sz="2800" i="1" dirty="0">
                <a:solidFill>
                  <a:srgbClr val="00B0F0"/>
                </a:solidFill>
              </a:rPr>
              <a:t> </a:t>
            </a:r>
            <a:r>
              <a:rPr lang="en-US" altLang="ja-JP" sz="2800" i="1" dirty="0" smtClean="0">
                <a:solidFill>
                  <a:srgbClr val="00B0F0"/>
                </a:solidFill>
              </a:rPr>
              <a:t>    </a:t>
            </a:r>
            <a:r>
              <a:rPr lang="en-US" altLang="ja-JP" sz="2800" i="1" dirty="0" err="1" smtClean="0">
                <a:solidFill>
                  <a:srgbClr val="00B0F0"/>
                </a:solidFill>
              </a:rPr>
              <a:t>Maldacena</a:t>
            </a:r>
            <a:r>
              <a:rPr lang="en-US" altLang="ja-JP" sz="2800" i="1" dirty="0" smtClean="0">
                <a:solidFill>
                  <a:srgbClr val="00B0F0"/>
                </a:solidFill>
              </a:rPr>
              <a:t> ``97  </a:t>
            </a:r>
          </a:p>
          <a:p>
            <a:r>
              <a:rPr lang="en-US" altLang="ja-JP" sz="2800" dirty="0" smtClean="0"/>
              <a:t>We want to add the defects and boundaries in CFT for the application to the condensed matter physics. </a:t>
            </a:r>
          </a:p>
          <a:p>
            <a:pPr>
              <a:buFont typeface="Wingdings" pitchFamily="2" charset="2"/>
              <a:buChar char="Ø"/>
            </a:pPr>
            <a:endParaRPr lang="en-US" altLang="ja-JP" sz="2800" dirty="0" smtClean="0"/>
          </a:p>
          <a:p>
            <a:pPr>
              <a:buFont typeface="Wingdings" pitchFamily="2" charset="2"/>
              <a:buChar char="Ø"/>
            </a:pPr>
            <a:r>
              <a:rPr lang="en-US" altLang="ja-JP" sz="2800" dirty="0" smtClean="0"/>
              <a:t>Example:  </a:t>
            </a:r>
            <a:r>
              <a:rPr lang="en-US" altLang="ja-JP" sz="2800" dirty="0" smtClean="0">
                <a:solidFill>
                  <a:srgbClr val="00B050"/>
                </a:solidFill>
              </a:rPr>
              <a:t>the boundary entropy,  edge modes,  a local quench</a:t>
            </a:r>
          </a:p>
          <a:p>
            <a:pPr>
              <a:buNone/>
            </a:pPr>
            <a:endParaRPr lang="en-US" altLang="ja-JP" sz="2400" dirty="0" smtClean="0"/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Modular Action on Current 2-point function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400" i="1" dirty="0" smtClean="0">
                <a:solidFill>
                  <a:srgbClr val="7030A0"/>
                </a:solidFill>
              </a:rPr>
              <a:t>S</a:t>
            </a:r>
            <a:r>
              <a:rPr kumimoji="1" lang="en-US" altLang="ja-JP" sz="2400" dirty="0" smtClean="0">
                <a:solidFill>
                  <a:srgbClr val="7030A0"/>
                </a:solidFill>
              </a:rPr>
              <a:t> operation </a:t>
            </a:r>
            <a:r>
              <a:rPr lang="en-US" altLang="ja-JP" sz="2400" dirty="0" smtClean="0">
                <a:solidFill>
                  <a:srgbClr val="7030A0"/>
                </a:solidFill>
              </a:rPr>
              <a:t>has been studied in the case of </a:t>
            </a:r>
            <a:r>
              <a:rPr lang="en-US" altLang="ja-JP" sz="2400" i="1" dirty="0" err="1" smtClean="0">
                <a:solidFill>
                  <a:srgbClr val="7030A0"/>
                </a:solidFill>
              </a:rPr>
              <a:t>N</a:t>
            </a:r>
            <a:r>
              <a:rPr lang="en-US" altLang="ja-JP" sz="2400" i="1" baseline="-25000" dirty="0" err="1" smtClean="0">
                <a:solidFill>
                  <a:srgbClr val="7030A0"/>
                </a:solidFill>
              </a:rPr>
              <a:t>f</a:t>
            </a:r>
            <a:r>
              <a:rPr lang="en-US" altLang="ja-JP" sz="2400" i="1" baseline="-25000" dirty="0" smtClean="0">
                <a:solidFill>
                  <a:srgbClr val="7030A0"/>
                </a:solidFill>
              </a:rPr>
              <a:t>  </a:t>
            </a:r>
            <a:r>
              <a:rPr lang="en-US" altLang="ja-JP" sz="2400" dirty="0" smtClean="0">
                <a:solidFill>
                  <a:srgbClr val="7030A0"/>
                </a:solidFill>
              </a:rPr>
              <a:t>free fermions</a:t>
            </a:r>
          </a:p>
          <a:p>
            <a:pPr>
              <a:buNone/>
            </a:pPr>
            <a:r>
              <a:rPr lang="en-US" altLang="ja-JP" sz="2400" dirty="0" smtClean="0">
                <a:solidFill>
                  <a:srgbClr val="7030A0"/>
                </a:solidFill>
              </a:rPr>
              <a:t>    with U(1) gauge group for large </a:t>
            </a:r>
            <a:r>
              <a:rPr lang="en-US" altLang="ja-JP" sz="2400" i="1" dirty="0" err="1" smtClean="0">
                <a:solidFill>
                  <a:srgbClr val="7030A0"/>
                </a:solidFill>
              </a:rPr>
              <a:t>N</a:t>
            </a:r>
            <a:r>
              <a:rPr lang="en-US" altLang="ja-JP" sz="2400" i="1" baseline="-25000" dirty="0" err="1" smtClean="0">
                <a:solidFill>
                  <a:srgbClr val="7030A0"/>
                </a:solidFill>
              </a:rPr>
              <a:t>f</a:t>
            </a:r>
            <a:endParaRPr lang="en-US" altLang="ja-JP" sz="2400" i="1" baseline="-250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altLang="ja-JP" sz="2400" i="1" baseline="-25000" dirty="0" smtClean="0">
                <a:solidFill>
                  <a:srgbClr val="00B0F0"/>
                </a:solidFill>
              </a:rPr>
              <a:t>                                                                                    </a:t>
            </a:r>
            <a:r>
              <a:rPr lang="en-US" altLang="ja-JP" sz="2400" i="1" dirty="0" err="1" smtClean="0">
                <a:solidFill>
                  <a:srgbClr val="00B0F0"/>
                </a:solidFill>
              </a:rPr>
              <a:t>Borokhov</a:t>
            </a:r>
            <a:r>
              <a:rPr lang="en-US" altLang="ja-JP" sz="2400" i="1" dirty="0" smtClean="0">
                <a:solidFill>
                  <a:srgbClr val="00B0F0"/>
                </a:solidFill>
              </a:rPr>
              <a:t>-Kapustin-Wu ``02</a:t>
            </a:r>
            <a:endParaRPr lang="en-US" altLang="ja-JP" sz="2400" i="1" baseline="-25000" dirty="0" smtClean="0"/>
          </a:p>
          <a:p>
            <a:pPr>
              <a:buFont typeface="Wingdings" pitchFamily="2" charset="2"/>
              <a:buChar char="Ø"/>
            </a:pP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rgbClr val="7030A0"/>
                </a:solidFill>
              </a:rPr>
              <a:t>The effective action becomes weak coupling proportional to </a:t>
            </a:r>
          </a:p>
          <a:p>
            <a:pPr>
              <a:buFont typeface="Wingdings" pitchFamily="2" charset="2"/>
              <a:buChar char="Ø"/>
            </a:pPr>
            <a:endParaRPr lang="en-US" altLang="ja-JP" sz="2400" dirty="0" smtClean="0"/>
          </a:p>
          <a:p>
            <a:pPr>
              <a:buFont typeface="Wingdings" pitchFamily="2" charset="2"/>
              <a:buChar char="Ø"/>
            </a:pPr>
            <a:r>
              <a:rPr lang="en-US" altLang="ja-JP" sz="2400" dirty="0" smtClean="0"/>
              <a:t>The large </a:t>
            </a:r>
            <a:r>
              <a:rPr lang="en-US" altLang="ja-JP" sz="2400" i="1" dirty="0" err="1" smtClean="0"/>
              <a:t>N</a:t>
            </a:r>
            <a:r>
              <a:rPr lang="en-US" altLang="ja-JP" sz="2400" baseline="-25000" dirty="0" err="1" smtClean="0"/>
              <a:t>f</a:t>
            </a:r>
            <a:r>
              <a:rPr lang="en-US" altLang="ja-JP" sz="2400" dirty="0" smtClean="0"/>
              <a:t> theory has the property that the current has </a:t>
            </a:r>
            <a:r>
              <a:rPr lang="en-US" altLang="ja-JP" sz="2400" dirty="0" smtClean="0">
                <a:solidFill>
                  <a:srgbClr val="00B0F0"/>
                </a:solidFill>
              </a:rPr>
              <a:t>nearly Gaussian correlations</a:t>
            </a:r>
          </a:p>
          <a:p>
            <a:pPr>
              <a:buFont typeface="Wingdings" pitchFamily="2" charset="2"/>
              <a:buChar char="Ø"/>
            </a:pPr>
            <a:endParaRPr lang="en-US" altLang="ja-JP" sz="2400" dirty="0"/>
          </a:p>
          <a:p>
            <a:pPr>
              <a:buFont typeface="Wingdings" pitchFamily="2" charset="2"/>
              <a:buChar char="Ø"/>
            </a:pPr>
            <a:endParaRPr lang="en-US" altLang="ja-JP" sz="2400" dirty="0" smtClean="0"/>
          </a:p>
          <a:p>
            <a:pPr>
              <a:buFont typeface="Wingdings" pitchFamily="2" charset="2"/>
              <a:buChar char="Ø"/>
            </a:pPr>
            <a:r>
              <a:rPr lang="en-US" altLang="ja-JP" sz="2400" dirty="0" smtClean="0"/>
              <a:t>  Complex coupling                            (t&gt;0) </a:t>
            </a: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215952"/>
            <a:ext cx="47053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85107371"/>
              </p:ext>
            </p:extLst>
          </p:nvPr>
        </p:nvGraphicFramePr>
        <p:xfrm>
          <a:off x="8316416" y="2636912"/>
          <a:ext cx="504056" cy="621669"/>
        </p:xfrm>
        <a:graphic>
          <a:graphicData uri="http://schemas.openxmlformats.org/presentationml/2006/ole">
            <p:oleObj spid="_x0000_s171010" name="数式" r:id="rId4" imgW="380835" imgH="469696" progId="Equation.3">
              <p:embed/>
            </p:oleObj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514305"/>
              </p:ext>
            </p:extLst>
          </p:nvPr>
        </p:nvGraphicFramePr>
        <p:xfrm>
          <a:off x="3491880" y="5267233"/>
          <a:ext cx="1871273" cy="360040"/>
        </p:xfrm>
        <a:graphic>
          <a:graphicData uri="http://schemas.openxmlformats.org/presentationml/2006/ole">
            <p:oleObj spid="_x0000_s171011" name="数式" r:id="rId5" imgW="596641" imgH="165028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20114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560388" y="319088"/>
          <a:ext cx="8007350" cy="606425"/>
        </p:xfrm>
        <a:graphic>
          <a:graphicData uri="http://schemas.openxmlformats.org/presentationml/2006/ole">
            <p:oleObj spid="_x0000_s130221" name="Equation" r:id="rId4" imgW="3340100" imgH="254000" progId="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835696" y="1844824"/>
          <a:ext cx="5345112" cy="1033463"/>
        </p:xfrm>
        <a:graphic>
          <a:graphicData uri="http://schemas.openxmlformats.org/presentationml/2006/ole">
            <p:oleObj spid="_x0000_s130222" name="Equation" r:id="rId5" imgW="2489200" imgH="482600" progId="">
              <p:embed/>
            </p:oleObj>
          </a:graphicData>
        </a:graphic>
      </p:graphicFrame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311275" y="3033713"/>
            <a:ext cx="6323013" cy="7016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2000" i="1" dirty="0">
                <a:ea typeface="ＭＳ Ｐゴシック" charset="-128"/>
              </a:rPr>
              <a:t>K: </a:t>
            </a:r>
            <a:r>
              <a:rPr lang="en-US" altLang="ja-JP" sz="2000" dirty="0">
                <a:ea typeface="ＭＳ Ｐゴシック" charset="-128"/>
              </a:rPr>
              <a:t>a universal number analogous to the level number of the </a:t>
            </a:r>
            <a:r>
              <a:rPr lang="en-US" altLang="ja-JP" sz="2000" dirty="0" err="1">
                <a:ea typeface="ＭＳ Ｐゴシック" charset="-128"/>
              </a:rPr>
              <a:t>Kac</a:t>
            </a:r>
            <a:r>
              <a:rPr lang="en-US" altLang="ja-JP" sz="2000" dirty="0">
                <a:ea typeface="ＭＳ Ｐゴシック" charset="-128"/>
              </a:rPr>
              <a:t>-Moody algebra in 1+1 dimensions</a:t>
            </a:r>
            <a:endParaRPr lang="en-US" altLang="ja-JP" sz="2000" i="1" dirty="0">
              <a:ea typeface="ＭＳ Ｐゴシック" charset="-128"/>
            </a:endParaRPr>
          </a:p>
        </p:txBody>
      </p:sp>
      <p:graphicFrame>
        <p:nvGraphicFramePr>
          <p:cNvPr id="174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75168752"/>
              </p:ext>
            </p:extLst>
          </p:nvPr>
        </p:nvGraphicFramePr>
        <p:xfrm>
          <a:off x="1722438" y="4372769"/>
          <a:ext cx="5399087" cy="1360487"/>
        </p:xfrm>
        <a:graphic>
          <a:graphicData uri="http://schemas.openxmlformats.org/presentationml/2006/ole">
            <p:oleObj spid="_x0000_s130223" name="Equation" r:id="rId6" imgW="2514600" imgH="635000" progId="">
              <p:embed/>
            </p:oleObj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611560" y="112474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i="1" dirty="0">
                <a:ea typeface="ＭＳ Ｐゴシック" charset="-128"/>
              </a:rPr>
              <a:t>: </a:t>
            </a:r>
            <a:r>
              <a:rPr lang="en-US" altLang="ja-JP" dirty="0">
                <a:ea typeface="ＭＳ Ｐゴシック" charset="-128"/>
              </a:rPr>
              <a:t>a universal number analogous to the level number of the </a:t>
            </a:r>
            <a:r>
              <a:rPr lang="en-US" altLang="ja-JP" dirty="0" err="1">
                <a:ea typeface="ＭＳ Ｐゴシック" charset="-128"/>
              </a:rPr>
              <a:t>Kac</a:t>
            </a:r>
            <a:r>
              <a:rPr lang="en-US" altLang="ja-JP" dirty="0">
                <a:ea typeface="ＭＳ Ｐゴシック" charset="-128"/>
              </a:rPr>
              <a:t>-Moody algebra in 1+1 dimensions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96640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Modular Action on Current 2-point function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ja-JP" sz="2400" dirty="0" smtClean="0"/>
              <a:t>The effective action of </a:t>
            </a:r>
            <a:r>
              <a:rPr kumimoji="1" lang="en-US" altLang="ja-JP" sz="2400" i="1" dirty="0" smtClean="0"/>
              <a:t>A</a:t>
            </a:r>
            <a:r>
              <a:rPr kumimoji="1" lang="en-US" altLang="ja-JP" sz="2400" i="1" baseline="-25000" dirty="0" smtClean="0"/>
              <a:t>i</a:t>
            </a:r>
            <a:r>
              <a:rPr kumimoji="1" lang="en-US" altLang="ja-JP" sz="2400" baseline="-25000" dirty="0" smtClean="0"/>
              <a:t> </a:t>
            </a:r>
            <a:r>
              <a:rPr kumimoji="1" lang="en-US" altLang="ja-JP" sz="2400" dirty="0" smtClean="0"/>
              <a:t>after including gauge fixing </a:t>
            </a:r>
            <a:r>
              <a:rPr kumimoji="1" lang="en-US" altLang="ja-JP" sz="2400" i="1" dirty="0" err="1" smtClean="0"/>
              <a:t>k</a:t>
            </a:r>
            <a:r>
              <a:rPr lang="en-US" altLang="ja-JP" sz="2400" i="1" baseline="-25000" dirty="0" err="1" smtClean="0"/>
              <a:t>i</a:t>
            </a:r>
            <a:r>
              <a:rPr kumimoji="1" lang="en-US" altLang="ja-JP" sz="2400" i="1" dirty="0" err="1" smtClean="0"/>
              <a:t>A</a:t>
            </a:r>
            <a:r>
              <a:rPr kumimoji="1" lang="en-US" altLang="ja-JP" sz="2400" i="1" baseline="-25000" dirty="0" err="1" smtClean="0"/>
              <a:t>i</a:t>
            </a:r>
            <a:r>
              <a:rPr kumimoji="1" lang="en-US" altLang="ja-JP" sz="2400" i="1" dirty="0" smtClean="0"/>
              <a:t>=0</a:t>
            </a:r>
          </a:p>
          <a:p>
            <a:endParaRPr lang="en-US" altLang="ja-JP" i="1" dirty="0" smtClean="0"/>
          </a:p>
          <a:p>
            <a:endParaRPr kumimoji="1" lang="en-US" altLang="ja-JP" i="1" dirty="0" smtClean="0"/>
          </a:p>
          <a:p>
            <a:r>
              <a:rPr kumimoji="1" lang="en-US" altLang="ja-JP" sz="2400" dirty="0" smtClean="0"/>
              <a:t> The propagator of </a:t>
            </a:r>
            <a:r>
              <a:rPr kumimoji="1" lang="en-US" altLang="ja-JP" sz="2400" i="1" dirty="0" smtClean="0"/>
              <a:t>A</a:t>
            </a:r>
            <a:r>
              <a:rPr kumimoji="1" lang="en-US" altLang="ja-JP" sz="2400" i="1" baseline="-25000" dirty="0" smtClean="0"/>
              <a:t>i</a:t>
            </a:r>
            <a:r>
              <a:rPr kumimoji="1" lang="en-US" altLang="ja-JP" sz="2400" i="1" dirty="0" smtClean="0"/>
              <a:t> </a:t>
            </a:r>
            <a:r>
              <a:rPr kumimoji="1" lang="en-US" altLang="ja-JP" sz="2400" dirty="0" smtClean="0"/>
              <a:t>is the inverse of the matrix</a:t>
            </a:r>
          </a:p>
          <a:p>
            <a:pPr>
              <a:buNone/>
            </a:pP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r>
              <a:rPr kumimoji="1" lang="en-US" altLang="ja-JP" sz="2400" dirty="0" smtClean="0"/>
              <a:t>The current of the theory transformed by </a:t>
            </a:r>
            <a:r>
              <a:rPr kumimoji="1" lang="en-US" altLang="ja-JP" sz="2400" i="1" dirty="0" smtClean="0"/>
              <a:t>S</a:t>
            </a:r>
            <a:r>
              <a:rPr kumimoji="1" lang="en-US" altLang="ja-JP" sz="2400" dirty="0" smtClean="0"/>
              <a:t>: </a:t>
            </a:r>
          </a:p>
          <a:p>
            <a:endParaRPr lang="en-US" altLang="ja-JP" sz="2400" dirty="0" smtClean="0"/>
          </a:p>
          <a:p>
            <a:r>
              <a:rPr kumimoji="1" lang="en-US" altLang="ja-JP" sz="2400" dirty="0" smtClean="0"/>
              <a:t>The 2-point function of             </a:t>
            </a:r>
            <a:endParaRPr kumimoji="1" lang="ja-JP" altLang="en-US" sz="2400" i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068960"/>
            <a:ext cx="3201083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1700808"/>
            <a:ext cx="51054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5157192"/>
            <a:ext cx="63150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オブジェクト 6"/>
          <p:cNvGraphicFramePr>
            <a:graphicFrameLocks noChangeAspect="1"/>
          </p:cNvGraphicFramePr>
          <p:nvPr/>
        </p:nvGraphicFramePr>
        <p:xfrm>
          <a:off x="6444207" y="3933056"/>
          <a:ext cx="2699793" cy="504056"/>
        </p:xfrm>
        <a:graphic>
          <a:graphicData uri="http://schemas.openxmlformats.org/presentationml/2006/ole">
            <p:oleObj spid="_x0000_s169986" name="数式" r:id="rId6" imgW="1662978" imgH="266584" progId="Equation.3">
              <p:embed/>
            </p:oleObj>
          </a:graphicData>
        </a:graphic>
      </p:graphicFrame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3851920" y="4797152"/>
          <a:ext cx="598488" cy="479425"/>
        </p:xfrm>
        <a:graphic>
          <a:graphicData uri="http://schemas.openxmlformats.org/presentationml/2006/ole">
            <p:oleObj spid="_x0000_s169987" name="数式" r:id="rId7" imgW="368140" imgH="253890" progId="Equation.3">
              <p:embed/>
            </p:oleObj>
          </a:graphicData>
        </a:graphic>
      </p:graphicFrame>
      <p:sp>
        <p:nvSpPr>
          <p:cNvPr id="8" name="四角形吹き出し 7"/>
          <p:cNvSpPr/>
          <p:nvPr/>
        </p:nvSpPr>
        <p:spPr>
          <a:xfrm>
            <a:off x="4932040" y="4522068"/>
            <a:ext cx="4032448" cy="635124"/>
          </a:xfrm>
          <a:prstGeom prst="wedgeRectCallout">
            <a:avLst>
              <a:gd name="adj1" fmla="val -42982"/>
              <a:gd name="adj2" fmla="val 926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ja-JP" sz="2400" dirty="0" smtClean="0"/>
              <a:t>Τ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→ </a:t>
            </a:r>
            <a:r>
              <a:rPr lang="en-US" altLang="ja-JP" sz="2400" dirty="0" smtClean="0"/>
              <a:t>-1/τ  compared with &lt;</a:t>
            </a:r>
            <a:r>
              <a:rPr lang="en-US" altLang="ja-JP" sz="2400" i="1" dirty="0" smtClean="0"/>
              <a:t>J J&gt;</a:t>
            </a:r>
            <a:r>
              <a:rPr lang="en-US" altLang="ja-JP" sz="2400" dirty="0" smtClean="0"/>
              <a:t>   </a:t>
            </a:r>
            <a:r>
              <a:rPr lang="ja-JP" altLang="en-US" dirty="0" smtClean="0"/>
              <a:t>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206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Action </a:t>
            </a:r>
            <a:r>
              <a:rPr kumimoji="1" lang="en-US" altLang="ja-JP" dirty="0" smtClean="0"/>
              <a:t>of </a:t>
            </a:r>
            <a:r>
              <a:rPr kumimoji="1" lang="en-US" altLang="ja-JP" i="1" dirty="0" smtClean="0"/>
              <a:t>SL(2,Z)</a:t>
            </a:r>
            <a:r>
              <a:rPr kumimoji="1" lang="en-US" altLang="ja-JP" dirty="0" smtClean="0"/>
              <a:t> on CFT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400" i="1" dirty="0" smtClean="0">
                <a:solidFill>
                  <a:srgbClr val="7030A0"/>
                </a:solidFill>
              </a:rPr>
              <a:t>S </a:t>
            </a:r>
            <a:r>
              <a:rPr kumimoji="1" lang="en-US" altLang="ja-JP" sz="2400" dirty="0" smtClean="0">
                <a:solidFill>
                  <a:srgbClr val="7030A0"/>
                </a:solidFill>
              </a:rPr>
              <a:t>transformation is used to describe the d=3 mirror symmetry</a:t>
            </a:r>
            <a:r>
              <a:rPr kumimoji="1" lang="en-US" altLang="ja-JP" sz="2400" dirty="0" smtClean="0"/>
              <a:t>.</a:t>
            </a:r>
          </a:p>
          <a:p>
            <a:pPr marL="0" indent="0">
              <a:buNone/>
            </a:pPr>
            <a:r>
              <a:rPr kumimoji="1" lang="en-US" altLang="ja-JP" sz="2400" dirty="0" smtClean="0"/>
              <a:t>                                                            </a:t>
            </a:r>
            <a:r>
              <a:rPr kumimoji="1" lang="en-US" altLang="ja-JP" sz="2400" i="1" dirty="0" smtClean="0">
                <a:solidFill>
                  <a:srgbClr val="00B0F0"/>
                </a:solidFill>
              </a:rPr>
              <a:t>Kapustin-</a:t>
            </a:r>
            <a:r>
              <a:rPr kumimoji="1" lang="en-US" altLang="ja-JP" sz="2400" i="1" dirty="0" err="1" smtClean="0">
                <a:solidFill>
                  <a:srgbClr val="00B0F0"/>
                </a:solidFill>
              </a:rPr>
              <a:t>Strassler</a:t>
            </a:r>
            <a:r>
              <a:rPr lang="en-US" altLang="ja-JP" sz="2400" i="1" dirty="0" smtClean="0">
                <a:solidFill>
                  <a:srgbClr val="00B0F0"/>
                </a:solidFill>
              </a:rPr>
              <a:t> ``99</a:t>
            </a:r>
            <a:endParaRPr kumimoji="1" lang="en-US" altLang="ja-JP" sz="2400" i="1" dirty="0" smtClean="0">
              <a:solidFill>
                <a:srgbClr val="00B0F0"/>
              </a:solidFill>
            </a:endParaRPr>
          </a:p>
          <a:p>
            <a:r>
              <a:rPr lang="en-US" altLang="ja-JP" sz="2400" dirty="0" smtClean="0"/>
              <a:t>Defining the current of the dual theory</a:t>
            </a:r>
          </a:p>
          <a:p>
            <a:pPr marL="0" indent="0"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the action after </a:t>
            </a:r>
            <a:r>
              <a:rPr lang="en-US" altLang="ja-JP" sz="2400" i="1" dirty="0" smtClean="0"/>
              <a:t>S</a:t>
            </a:r>
            <a:r>
              <a:rPr lang="en-US" altLang="ja-JP" sz="2400" dirty="0" smtClean="0"/>
              <a:t>-transformation becomes 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 smtClean="0"/>
          </a:p>
          <a:p>
            <a:r>
              <a:rPr lang="en-US" altLang="ja-JP" sz="2400" dirty="0" smtClean="0"/>
              <a:t> </a:t>
            </a:r>
            <a:r>
              <a:rPr lang="en-US" altLang="ja-JP" sz="2400" i="1" dirty="0" smtClean="0"/>
              <a:t>T </a:t>
            </a:r>
            <a:r>
              <a:rPr lang="en-US" altLang="ja-JP" sz="2400" dirty="0" smtClean="0"/>
              <a:t>action</a:t>
            </a:r>
            <a:r>
              <a:rPr lang="en-US" altLang="ja-JP" sz="2400" i="1" dirty="0" smtClean="0"/>
              <a:t> </a:t>
            </a:r>
            <a:r>
              <a:rPr lang="en-US" altLang="ja-JP" sz="2400" dirty="0" smtClean="0"/>
              <a:t>adds the Chern-Simons action </a:t>
            </a:r>
            <a:endParaRPr lang="en-US" altLang="ja-JP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083296"/>
            <a:ext cx="4176464" cy="759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4552570"/>
              </p:ext>
            </p:extLst>
          </p:nvPr>
        </p:nvGraphicFramePr>
        <p:xfrm>
          <a:off x="5796136" y="2132856"/>
          <a:ext cx="2700337" cy="503238"/>
        </p:xfrm>
        <a:graphic>
          <a:graphicData uri="http://schemas.openxmlformats.org/presentationml/2006/ole">
            <p:oleObj spid="_x0000_s168962" name="数式" r:id="rId4" imgW="1662978" imgH="266584" progId="Equation.3">
              <p:embed/>
            </p:oleObj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29810344"/>
              </p:ext>
            </p:extLst>
          </p:nvPr>
        </p:nvGraphicFramePr>
        <p:xfrm>
          <a:off x="1691679" y="4509120"/>
          <a:ext cx="3888433" cy="696771"/>
        </p:xfrm>
        <a:graphic>
          <a:graphicData uri="http://schemas.openxmlformats.org/presentationml/2006/ole">
            <p:oleObj spid="_x0000_s168963" name="数式" r:id="rId5" imgW="2197100" imgH="3937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66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Introduction of boundaries in AdS/CFT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sz="2400" dirty="0" smtClean="0">
                <a:solidFill>
                  <a:srgbClr val="7030A0"/>
                </a:solidFill>
              </a:rPr>
              <a:t>We can introduce defect in the probe limit.</a:t>
            </a:r>
          </a:p>
          <a:p>
            <a:pPr>
              <a:buNone/>
            </a:pPr>
            <a:r>
              <a:rPr kumimoji="1" lang="en-US" altLang="ja-JP" sz="2400" dirty="0" smtClean="0"/>
              <a:t>                                                                    </a:t>
            </a:r>
            <a:r>
              <a:rPr kumimoji="1" lang="en-US" altLang="ja-JP" sz="2400" i="1" dirty="0" err="1" smtClean="0">
                <a:solidFill>
                  <a:srgbClr val="00B050"/>
                </a:solidFill>
              </a:rPr>
              <a:t>Karch</a:t>
            </a:r>
            <a:r>
              <a:rPr lang="en-US" altLang="ja-JP" sz="2400" i="1" dirty="0" smtClean="0">
                <a:solidFill>
                  <a:srgbClr val="00B050"/>
                </a:solidFill>
              </a:rPr>
              <a:t>-</a:t>
            </a:r>
            <a:r>
              <a:rPr kumimoji="1" lang="en-US" altLang="ja-JP" sz="2400" i="1" dirty="0" smtClean="0">
                <a:solidFill>
                  <a:srgbClr val="00B050"/>
                </a:solidFill>
              </a:rPr>
              <a:t>Randall ``01</a:t>
            </a:r>
          </a:p>
          <a:p>
            <a:pPr>
              <a:buNone/>
            </a:pPr>
            <a:r>
              <a:rPr kumimoji="1" lang="en-US" altLang="ja-JP" sz="2400" dirty="0" smtClean="0"/>
              <a:t>  </a:t>
            </a:r>
          </a:p>
          <a:p>
            <a:r>
              <a:rPr lang="en-US" altLang="ja-JP" sz="2400" dirty="0" smtClean="0">
                <a:solidFill>
                  <a:srgbClr val="7030A0"/>
                </a:solidFill>
              </a:rPr>
              <a:t>We understand the defect with </a:t>
            </a:r>
            <a:r>
              <a:rPr lang="en-US" altLang="ja-JP" sz="2400" dirty="0" err="1" smtClean="0">
                <a:solidFill>
                  <a:srgbClr val="7030A0"/>
                </a:solidFill>
              </a:rPr>
              <a:t>backreaction</a:t>
            </a:r>
            <a:r>
              <a:rPr lang="en-US" altLang="ja-JP" sz="2400" dirty="0" smtClean="0">
                <a:solidFill>
                  <a:srgbClr val="7030A0"/>
                </a:solidFill>
              </a:rPr>
              <a:t> </a:t>
            </a:r>
            <a:r>
              <a:rPr lang="en-US" altLang="ja-JP" sz="2400" dirty="0">
                <a:solidFill>
                  <a:srgbClr val="7030A0"/>
                </a:solidFill>
              </a:rPr>
              <a:t> </a:t>
            </a:r>
            <a:r>
              <a:rPr lang="en-US" altLang="ja-JP" sz="2400" dirty="0" smtClean="0">
                <a:solidFill>
                  <a:srgbClr val="7030A0"/>
                </a:solidFill>
              </a:rPr>
              <a:t>in the context of Randall-</a:t>
            </a:r>
            <a:r>
              <a:rPr lang="en-US" altLang="ja-JP" sz="2400" dirty="0" err="1" smtClean="0">
                <a:solidFill>
                  <a:srgbClr val="7030A0"/>
                </a:solidFill>
              </a:rPr>
              <a:t>Sundrum</a:t>
            </a:r>
            <a:r>
              <a:rPr lang="en-US" altLang="ja-JP" sz="2400" dirty="0" smtClean="0">
                <a:solidFill>
                  <a:srgbClr val="7030A0"/>
                </a:solidFill>
              </a:rPr>
              <a:t> </a:t>
            </a:r>
            <a:r>
              <a:rPr lang="en-US" altLang="ja-JP" sz="2400" dirty="0" err="1" smtClean="0">
                <a:solidFill>
                  <a:srgbClr val="7030A0"/>
                </a:solidFill>
              </a:rPr>
              <a:t>braneworlds</a:t>
            </a:r>
            <a:r>
              <a:rPr lang="en-US" altLang="ja-JP" sz="2400" dirty="0" smtClean="0">
                <a:solidFill>
                  <a:srgbClr val="7030A0"/>
                </a:solidFill>
              </a:rPr>
              <a:t> (bottom-up model with thin </a:t>
            </a:r>
            <a:r>
              <a:rPr lang="en-US" altLang="ja-JP" sz="2400" dirty="0" err="1" smtClean="0">
                <a:solidFill>
                  <a:srgbClr val="7030A0"/>
                </a:solidFill>
              </a:rPr>
              <a:t>branes</a:t>
            </a:r>
            <a:r>
              <a:rPr lang="en-US" altLang="ja-JP" sz="2400" dirty="0" smtClean="0">
                <a:solidFill>
                  <a:srgbClr val="7030A0"/>
                </a:solidFill>
              </a:rPr>
              <a:t>).</a:t>
            </a:r>
          </a:p>
          <a:p>
            <a:pPr>
              <a:buNone/>
            </a:pPr>
            <a:r>
              <a:rPr kumimoji="1" lang="en-US" altLang="ja-JP" sz="2400" dirty="0" smtClean="0"/>
              <a:t>                                                               </a:t>
            </a:r>
            <a:r>
              <a:rPr kumimoji="1" lang="en-US" altLang="ja-JP" sz="2400" i="1" dirty="0" smtClean="0">
                <a:solidFill>
                  <a:srgbClr val="00B050"/>
                </a:solidFill>
              </a:rPr>
              <a:t>Randall-</a:t>
            </a:r>
            <a:r>
              <a:rPr kumimoji="1" lang="en-US" altLang="ja-JP" sz="2400" i="1" dirty="0" err="1" smtClean="0">
                <a:solidFill>
                  <a:srgbClr val="00B050"/>
                </a:solidFill>
              </a:rPr>
              <a:t>Sundrum</a:t>
            </a:r>
            <a:r>
              <a:rPr lang="en-US" altLang="ja-JP" sz="2400" i="1" dirty="0" smtClean="0">
                <a:solidFill>
                  <a:srgbClr val="00B050"/>
                </a:solidFill>
              </a:rPr>
              <a:t>, ``99</a:t>
            </a:r>
          </a:p>
          <a:p>
            <a:pPr>
              <a:buNone/>
            </a:pPr>
            <a:endParaRPr kumimoji="1" lang="en-US" altLang="ja-JP" sz="2400" dirty="0" smtClean="0"/>
          </a:p>
          <a:p>
            <a:r>
              <a:rPr kumimoji="1" lang="en-US" altLang="ja-JP" sz="2400" dirty="0" smtClean="0"/>
              <a:t>String theory duals to defects with </a:t>
            </a:r>
            <a:r>
              <a:rPr kumimoji="1" lang="en-US" altLang="ja-JP" sz="2400" dirty="0" err="1" smtClean="0"/>
              <a:t>backreacting</a:t>
            </a:r>
            <a:r>
              <a:rPr kumimoji="1" lang="en-US" altLang="ja-JP" sz="2400" dirty="0" smtClean="0"/>
              <a:t> defects and boundaries                                </a:t>
            </a:r>
          </a:p>
          <a:p>
            <a:pPr>
              <a:buNone/>
            </a:pPr>
            <a:r>
              <a:rPr lang="en-US" altLang="ja-JP" sz="2400" dirty="0" smtClean="0"/>
              <a:t>                                                      </a:t>
            </a:r>
            <a:r>
              <a:rPr lang="en-US" altLang="ja-JP" sz="2400" i="1" dirty="0" err="1" smtClean="0">
                <a:solidFill>
                  <a:srgbClr val="00B050"/>
                </a:solidFill>
              </a:rPr>
              <a:t>D’Hoker</a:t>
            </a:r>
            <a:r>
              <a:rPr lang="en-US" altLang="ja-JP" sz="2400" i="1" dirty="0" smtClean="0">
                <a:solidFill>
                  <a:srgbClr val="00B050"/>
                </a:solidFill>
              </a:rPr>
              <a:t>-Estes-</a:t>
            </a:r>
            <a:r>
              <a:rPr lang="en-US" altLang="ja-JP" sz="2400" i="1" dirty="0" err="1" smtClean="0">
                <a:solidFill>
                  <a:srgbClr val="00B050"/>
                </a:solidFill>
              </a:rPr>
              <a:t>Gutperle</a:t>
            </a:r>
            <a:r>
              <a:rPr lang="en-US" altLang="ja-JP" sz="2400" i="1" dirty="0" smtClean="0">
                <a:solidFill>
                  <a:srgbClr val="00B050"/>
                </a:solidFill>
              </a:rPr>
              <a:t>, ``07</a:t>
            </a:r>
          </a:p>
          <a:p>
            <a:pPr>
              <a:buNone/>
            </a:pPr>
            <a:r>
              <a:rPr lang="en-US" altLang="ja-JP" sz="2400" dirty="0" smtClean="0"/>
              <a:t>                           </a:t>
            </a:r>
            <a:r>
              <a:rPr lang="en-US" altLang="ja-JP" sz="2400" i="1" dirty="0" err="1" smtClean="0">
                <a:solidFill>
                  <a:srgbClr val="00B050"/>
                </a:solidFill>
              </a:rPr>
              <a:t>Aharony</a:t>
            </a:r>
            <a:r>
              <a:rPr lang="en-US" altLang="ja-JP" sz="2400" i="1" dirty="0" smtClean="0">
                <a:solidFill>
                  <a:srgbClr val="00B050"/>
                </a:solidFill>
              </a:rPr>
              <a:t>,  </a:t>
            </a:r>
            <a:r>
              <a:rPr lang="en-US" altLang="ja-JP" sz="2400" i="1" dirty="0" err="1" smtClean="0">
                <a:solidFill>
                  <a:srgbClr val="00B050"/>
                </a:solidFill>
              </a:rPr>
              <a:t>Berdichevsky</a:t>
            </a:r>
            <a:r>
              <a:rPr lang="en-US" altLang="ja-JP" sz="2400" i="1" dirty="0" smtClean="0">
                <a:solidFill>
                  <a:srgbClr val="00B050"/>
                </a:solidFill>
              </a:rPr>
              <a:t>, </a:t>
            </a:r>
            <a:r>
              <a:rPr lang="en-US" altLang="ja-JP" sz="2400" i="1" dirty="0" err="1" smtClean="0">
                <a:solidFill>
                  <a:srgbClr val="00B050"/>
                </a:solidFill>
              </a:rPr>
              <a:t>Berkooz</a:t>
            </a:r>
            <a:r>
              <a:rPr lang="en-US" altLang="ja-JP" sz="2400" i="1" dirty="0" smtClean="0">
                <a:solidFill>
                  <a:srgbClr val="00B050"/>
                </a:solidFill>
              </a:rPr>
              <a:t>, and Shamir, ``11</a:t>
            </a:r>
            <a:r>
              <a:rPr lang="en-US" altLang="ja-JP" sz="2400" dirty="0" smtClean="0"/>
              <a:t>  </a:t>
            </a:r>
            <a:endParaRPr kumimoji="1"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Introduction to AdS/BCFT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ja-JP" dirty="0" smtClean="0"/>
              <a:t>General construction for boundary CFTs and their holographic duals</a:t>
            </a:r>
          </a:p>
          <a:p>
            <a:pPr>
              <a:buNone/>
            </a:pPr>
            <a:r>
              <a:rPr lang="en-US" altLang="ja-JP" i="1" dirty="0" smtClean="0">
                <a:solidFill>
                  <a:srgbClr val="00B050"/>
                </a:solidFill>
              </a:rPr>
              <a:t>                                                                 Takayanagi ``11</a:t>
            </a:r>
          </a:p>
          <a:p>
            <a:pPr>
              <a:buNone/>
            </a:pPr>
            <a:r>
              <a:rPr kumimoji="1" lang="en-US" altLang="ja-JP" i="1" dirty="0" smtClean="0">
                <a:solidFill>
                  <a:srgbClr val="00B050"/>
                </a:solidFill>
              </a:rPr>
              <a:t>                                                Fujita-Takayanagi-</a:t>
            </a:r>
            <a:r>
              <a:rPr kumimoji="1" lang="en-US" altLang="ja-JP" i="1" dirty="0" err="1" smtClean="0">
                <a:solidFill>
                  <a:srgbClr val="00B050"/>
                </a:solidFill>
              </a:rPr>
              <a:t>Tonni</a:t>
            </a:r>
            <a:r>
              <a:rPr kumimoji="1" lang="en-US" altLang="ja-JP" i="1" dirty="0" smtClean="0">
                <a:solidFill>
                  <a:srgbClr val="00B050"/>
                </a:solidFill>
              </a:rPr>
              <a:t> ``11</a:t>
            </a:r>
          </a:p>
          <a:p>
            <a:pPr>
              <a:buNone/>
            </a:pPr>
            <a:endParaRPr lang="en-US" altLang="ja-JP" dirty="0" smtClean="0"/>
          </a:p>
          <a:p>
            <a:pPr>
              <a:buFont typeface="Wingdings" pitchFamily="2" charset="2"/>
              <a:buChar char="Ø"/>
            </a:pPr>
            <a:r>
              <a:rPr kumimoji="1" lang="en-US" altLang="ja-JP" dirty="0" smtClean="0"/>
              <a:t>Based on </a:t>
            </a:r>
            <a:r>
              <a:rPr kumimoji="1" lang="en-US" altLang="ja-JP" dirty="0" smtClean="0">
                <a:solidFill>
                  <a:srgbClr val="00B050"/>
                </a:solidFill>
              </a:rPr>
              <a:t>the thin </a:t>
            </a:r>
            <a:r>
              <a:rPr kumimoji="1" lang="en-US" altLang="ja-JP" dirty="0" err="1" smtClean="0">
                <a:solidFill>
                  <a:srgbClr val="00B050"/>
                </a:solidFill>
              </a:rPr>
              <a:t>branes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altLang="ja-JP" dirty="0"/>
          </a:p>
          <a:p>
            <a:pPr>
              <a:buFont typeface="Wingdings" pitchFamily="2" charset="2"/>
              <a:buChar char="Ø"/>
            </a:pPr>
            <a:r>
              <a:rPr lang="en-US" altLang="ja-JP" dirty="0" smtClean="0"/>
              <a:t>Including the </a:t>
            </a:r>
            <a:r>
              <a:rPr lang="en-US" altLang="ja-JP" dirty="0" err="1" smtClean="0"/>
              <a:t>orientifold</a:t>
            </a:r>
            <a:r>
              <a:rPr lang="en-US" altLang="ja-JP" dirty="0" smtClean="0"/>
              <a:t> planes, which in the context of string theory are described by thin objects with negative tension.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Gravity dual of the BCFT</a:t>
            </a:r>
            <a:endParaRPr kumimoji="1" lang="ja-JP" altLang="en-US" sz="2800" i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492896"/>
            <a:ext cx="5800521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3"/>
            </a:outerShdw>
          </a:effec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789040"/>
            <a:ext cx="213560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48000"/>
              </a:srgb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10829" y="4725144"/>
            <a:ext cx="3222205" cy="758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7" name="テキスト ボックス 6"/>
          <p:cNvSpPr txBox="1"/>
          <p:nvPr/>
        </p:nvSpPr>
        <p:spPr>
          <a:xfrm>
            <a:off x="539552" y="112474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l"/>
            </a:pPr>
            <a:r>
              <a:rPr lang="en-US" altLang="ja-JP" sz="2400" dirty="0" smtClean="0"/>
              <a:t>  We consider the </a:t>
            </a:r>
            <a:r>
              <a:rPr lang="en-US" altLang="ja-JP" sz="2400" i="1" dirty="0" smtClean="0"/>
              <a:t>AdS</a:t>
            </a:r>
            <a:r>
              <a:rPr lang="en-US" altLang="ja-JP" sz="2400" i="1" baseline="-25000" dirty="0" smtClean="0"/>
              <a:t>4</a:t>
            </a:r>
            <a:r>
              <a:rPr lang="en-US" altLang="ja-JP" sz="2400" dirty="0" smtClean="0"/>
              <a:t> gravity dual on the half plane</a:t>
            </a:r>
            <a:r>
              <a:rPr lang="en-US" altLang="ja-JP" sz="2400" i="1" dirty="0" smtClean="0"/>
              <a:t>.</a:t>
            </a:r>
          </a:p>
          <a:p>
            <a:endParaRPr lang="en-US" altLang="ja-JP" sz="2400" dirty="0" smtClean="0"/>
          </a:p>
          <a:p>
            <a:pPr>
              <a:buClr>
                <a:schemeClr val="accent1"/>
              </a:buClr>
              <a:buFont typeface="Wingdings" pitchFamily="2" charset="2"/>
              <a:buChar char="l"/>
            </a:pPr>
            <a:r>
              <a:rPr kumimoji="1" lang="en-US" altLang="ja-JP" sz="2400" dirty="0" smtClean="0"/>
              <a:t>  The 4-dimensional Einstein-Hilbert action with the boundary    </a:t>
            </a:r>
          </a:p>
          <a:p>
            <a:r>
              <a:rPr lang="en-US" altLang="ja-JP" sz="2400" dirty="0" smtClean="0"/>
              <a:t>   </a:t>
            </a:r>
            <a:r>
              <a:rPr kumimoji="1" lang="en-US" altLang="ja-JP" sz="2400" dirty="0" smtClean="0"/>
              <a:t>term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9552" y="3789040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l"/>
            </a:pPr>
            <a:r>
              <a:rPr lang="en-US" altLang="ja-JP" sz="2400" dirty="0" smtClean="0"/>
              <a:t>  </a:t>
            </a:r>
            <a:r>
              <a:rPr lang="en-US" altLang="ja-JP" sz="2400" dirty="0" smtClean="0">
                <a:solidFill>
                  <a:srgbClr val="00B050"/>
                </a:solidFill>
              </a:rPr>
              <a:t>The boundary condition</a:t>
            </a:r>
            <a:endParaRPr kumimoji="1" lang="ja-JP" altLang="en-US" sz="2400" dirty="0">
              <a:solidFill>
                <a:srgbClr val="00B05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9552" y="4869160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l"/>
            </a:pPr>
            <a:r>
              <a:rPr lang="en-US" altLang="ja-JP" sz="2400" dirty="0" smtClean="0"/>
              <a:t>  The </a:t>
            </a:r>
            <a:r>
              <a:rPr lang="en-US" altLang="ja-JP" sz="2400" i="1" dirty="0" smtClean="0"/>
              <a:t>AdS</a:t>
            </a:r>
            <a:r>
              <a:rPr lang="en-US" altLang="ja-JP" sz="2400" i="1" baseline="-25000" dirty="0" smtClean="0"/>
              <a:t>4</a:t>
            </a:r>
            <a:r>
              <a:rPr lang="en-US" altLang="ja-JP" sz="2400" dirty="0" smtClean="0"/>
              <a:t> metric</a:t>
            </a:r>
          </a:p>
          <a:p>
            <a:r>
              <a:rPr lang="en-US" altLang="ja-JP" sz="2400" dirty="0" smtClean="0"/>
              <a:t>  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altLang="ja-JP" sz="2400" dirty="0" smtClean="0"/>
              <a:t> This is restricted to the half plane </a:t>
            </a:r>
            <a:r>
              <a:rPr lang="en-US" altLang="ja-JP" sz="2400" i="1" dirty="0" smtClean="0"/>
              <a:t>y&gt;0</a:t>
            </a:r>
            <a:r>
              <a:rPr lang="en-US" altLang="ja-JP" sz="2400" dirty="0" smtClean="0"/>
              <a:t> at the AdS boundary.</a:t>
            </a:r>
            <a:endParaRPr kumimoji="1" lang="en-US" altLang="ja-JP" sz="2400" dirty="0" smtClean="0"/>
          </a:p>
        </p:txBody>
      </p:sp>
      <p:sp>
        <p:nvSpPr>
          <p:cNvPr id="10" name="四角形吹き出し 9"/>
          <p:cNvSpPr/>
          <p:nvPr/>
        </p:nvSpPr>
        <p:spPr>
          <a:xfrm>
            <a:off x="6300192" y="3356992"/>
            <a:ext cx="2843808" cy="1368152"/>
          </a:xfrm>
          <a:prstGeom prst="wedgeRectCallout">
            <a:avLst>
              <a:gd name="adj1" fmla="val -29734"/>
              <a:gd name="adj2" fmla="val 665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err="1" smtClean="0"/>
              <a:t>Isometry</a:t>
            </a:r>
            <a:r>
              <a:rPr kumimoji="1" lang="en-US" altLang="ja-JP" sz="2400" dirty="0" smtClean="0"/>
              <a:t> SO(2,2) in the presence of </a:t>
            </a:r>
            <a:r>
              <a:rPr kumimoji="1" lang="en-US" altLang="ja-JP" sz="2400" i="1" dirty="0" smtClean="0"/>
              <a:t>Q</a:t>
            </a:r>
            <a:r>
              <a:rPr kumimoji="1" lang="en-US" altLang="ja-JP" sz="2400" i="1" baseline="-25000" dirty="0" smtClean="0"/>
              <a:t>1</a:t>
            </a:r>
            <a:endParaRPr kumimoji="1" lang="ja-JP" altLang="en-US" sz="2400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Gravity dual of the BCFT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ja-JP" sz="2400" dirty="0" smtClean="0"/>
              <a:t>The </a:t>
            </a:r>
            <a:r>
              <a:rPr kumimoji="1" lang="en-US" altLang="ja-JP" sz="2400" dirty="0" err="1" smtClean="0"/>
              <a:t>spacetime</a:t>
            </a:r>
            <a:r>
              <a:rPr kumimoji="1" lang="en-US" altLang="ja-JP" sz="2400" dirty="0" smtClean="0"/>
              <a:t> dual to the half-plane</a:t>
            </a:r>
          </a:p>
          <a:p>
            <a:endParaRPr lang="en-US" altLang="ja-JP" dirty="0" smtClean="0"/>
          </a:p>
          <a:p>
            <a:pPr>
              <a:buFont typeface="Wingdings" pitchFamily="2" charset="2"/>
              <a:buChar char="Ø"/>
            </a:pPr>
            <a:r>
              <a:rPr kumimoji="1" lang="en-US" altLang="ja-JP" sz="2400" dirty="0" smtClean="0"/>
              <a:t>  the vector normal to </a:t>
            </a:r>
            <a:r>
              <a:rPr lang="en-US" altLang="ja-JP" sz="2400" i="1" dirty="0" smtClean="0"/>
              <a:t>Q</a:t>
            </a:r>
            <a:r>
              <a:rPr lang="en-US" altLang="ja-JP" sz="2400" i="1" baseline="-25000" dirty="0" smtClean="0"/>
              <a:t>1</a:t>
            </a:r>
            <a:r>
              <a:rPr lang="en-US" altLang="ja-JP" sz="2400" i="1" dirty="0" smtClean="0"/>
              <a:t> </a:t>
            </a:r>
            <a:r>
              <a:rPr lang="en-US" altLang="ja-JP" sz="2400" dirty="0" smtClean="0"/>
              <a:t>pointing outside of the gravity   </a:t>
            </a:r>
          </a:p>
          <a:p>
            <a:pPr>
              <a:buNone/>
            </a:pPr>
            <a:r>
              <a:rPr lang="en-US" altLang="ja-JP" sz="2400" dirty="0" smtClean="0"/>
              <a:t>     region </a:t>
            </a:r>
            <a:r>
              <a:rPr kumimoji="1" lang="en-US" altLang="ja-JP" sz="2400" baseline="-25000" dirty="0" smtClean="0"/>
              <a:t>                                                </a:t>
            </a:r>
            <a:r>
              <a:rPr kumimoji="1" lang="en-US" altLang="ja-JP" sz="24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altLang="ja-JP" sz="2400" baseline="-25000" dirty="0" smtClean="0"/>
              <a:t>   </a:t>
            </a:r>
            <a:r>
              <a:rPr lang="en-US" altLang="ja-JP" sz="2400" dirty="0" smtClean="0"/>
              <a:t>the vector parallel to </a:t>
            </a:r>
            <a:r>
              <a:rPr lang="en-US" altLang="ja-JP" sz="2400" i="1" dirty="0" smtClean="0"/>
              <a:t>Q</a:t>
            </a:r>
            <a:r>
              <a:rPr lang="en-US" altLang="ja-JP" sz="2400" i="1" baseline="-25000" dirty="0" smtClean="0"/>
              <a:t>1  </a:t>
            </a:r>
          </a:p>
          <a:p>
            <a:pPr>
              <a:buNone/>
            </a:pPr>
            <a:r>
              <a:rPr kumimoji="1" lang="en-US" altLang="ja-JP" sz="2400" baseline="-25000" dirty="0" smtClean="0"/>
              <a:t>        </a:t>
            </a:r>
          </a:p>
          <a:p>
            <a:r>
              <a:rPr kumimoji="1" lang="en-US" altLang="ja-JP" sz="2400" dirty="0" smtClean="0"/>
              <a:t>The extrinsic curvature         and the tension </a:t>
            </a:r>
            <a:r>
              <a:rPr kumimoji="1" lang="en-US" altLang="ja-JP" sz="2400" i="1" dirty="0" smtClean="0"/>
              <a:t>T</a:t>
            </a:r>
          </a:p>
          <a:p>
            <a:endParaRPr lang="en-US" altLang="ja-JP" sz="2400" i="1" dirty="0" smtClean="0"/>
          </a:p>
          <a:p>
            <a:endParaRPr kumimoji="1" lang="en-US" altLang="ja-JP" sz="2400" i="1" dirty="0" smtClean="0"/>
          </a:p>
          <a:p>
            <a:pPr>
              <a:buNone/>
            </a:pPr>
            <a:r>
              <a:rPr lang="en-US" altLang="ja-JP" sz="2400" dirty="0" smtClean="0"/>
              <a:t>    , </a:t>
            </a:r>
            <a:r>
              <a:rPr lang="en-US" altLang="ja-JP" sz="2400" dirty="0" smtClean="0">
                <a:solidFill>
                  <a:srgbClr val="00B050"/>
                </a:solidFill>
              </a:rPr>
              <a:t>where</a:t>
            </a:r>
            <a:r>
              <a:rPr lang="en-US" altLang="ja-JP" sz="2400" dirty="0" smtClean="0"/>
              <a:t>                          .    </a:t>
            </a:r>
            <a:endParaRPr kumimoji="1" lang="ja-JP" altLang="en-US" sz="2400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196752"/>
            <a:ext cx="2352261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9" name="オブジェクト 8"/>
          <p:cNvGraphicFramePr>
            <a:graphicFrameLocks noChangeAspect="1"/>
          </p:cNvGraphicFramePr>
          <p:nvPr/>
        </p:nvGraphicFramePr>
        <p:xfrm>
          <a:off x="1984375" y="2552700"/>
          <a:ext cx="2851150" cy="520700"/>
        </p:xfrm>
        <a:graphic>
          <a:graphicData uri="http://schemas.openxmlformats.org/presentationml/2006/ole">
            <p:oleObj spid="_x0000_s126182" name="数式" r:id="rId4" imgW="1498320" imgH="241200" progId="Equation.3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4219575" y="3060700"/>
          <a:ext cx="2609850" cy="520700"/>
        </p:xfrm>
        <a:graphic>
          <a:graphicData uri="http://schemas.openxmlformats.org/presentationml/2006/ole">
            <p:oleObj spid="_x0000_s126183" name="数式" r:id="rId5" imgW="1371600" imgH="241200" progId="Equation.3">
              <p:embed/>
            </p:oleObj>
          </a:graphicData>
        </a:graphic>
      </p:graphicFrame>
      <p:graphicFrame>
        <p:nvGraphicFramePr>
          <p:cNvPr id="12" name="オブジェクト 11"/>
          <p:cNvGraphicFramePr>
            <a:graphicFrameLocks noChangeAspect="1"/>
          </p:cNvGraphicFramePr>
          <p:nvPr/>
        </p:nvGraphicFramePr>
        <p:xfrm>
          <a:off x="3851920" y="3798859"/>
          <a:ext cx="504056" cy="435321"/>
        </p:xfrm>
        <a:graphic>
          <a:graphicData uri="http://schemas.openxmlformats.org/presentationml/2006/ole">
            <p:oleObj spid="_x0000_s126184" name="数式" r:id="rId6" imgW="279279" imgH="241195" progId="Equation.3">
              <p:embed/>
            </p:oleObj>
          </a:graphicData>
        </a:graphic>
      </p:graphicFrame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06546273"/>
              </p:ext>
            </p:extLst>
          </p:nvPr>
        </p:nvGraphicFramePr>
        <p:xfrm>
          <a:off x="1979712" y="5157192"/>
          <a:ext cx="1980220" cy="360040"/>
        </p:xfrm>
        <a:graphic>
          <a:graphicData uri="http://schemas.openxmlformats.org/presentationml/2006/ole">
            <p:oleObj spid="_x0000_s126185" name="数式" r:id="rId7" imgW="1117115" imgH="203112" progId="Equation.3">
              <p:embed/>
            </p:oleObj>
          </a:graphicData>
        </a:graphic>
      </p:graphicFrame>
      <p:sp>
        <p:nvSpPr>
          <p:cNvPr id="14" name="四角形吹き出し 13"/>
          <p:cNvSpPr/>
          <p:nvPr/>
        </p:nvSpPr>
        <p:spPr>
          <a:xfrm>
            <a:off x="4644008" y="5301208"/>
            <a:ext cx="3888432" cy="792088"/>
          </a:xfrm>
          <a:prstGeom prst="wedgeRectCallout">
            <a:avLst>
              <a:gd name="adj1" fmla="val -64497"/>
              <a:gd name="adj2" fmla="val -398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i="1" dirty="0" smtClean="0"/>
              <a:t> </a:t>
            </a:r>
            <a:r>
              <a:rPr kumimoji="1" lang="en-US" altLang="ja-JP" sz="2400" dirty="0" smtClean="0"/>
              <a:t>The ends of this interval are described by no defect.</a:t>
            </a:r>
            <a:endParaRPr kumimoji="1" lang="ja-JP" altLang="en-US" sz="2400" dirty="0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15616" y="4221088"/>
            <a:ext cx="460851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2059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90600"/>
          </a:xfrm>
        </p:spPr>
        <p:txBody>
          <a:bodyPr/>
          <a:lstStyle/>
          <a:p>
            <a:r>
              <a:rPr kumimoji="1" lang="en-US" altLang="ja-JP" dirty="0" smtClean="0"/>
              <a:t>Gravity dual of the BCFT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/>
          <a:lstStyle/>
          <a:p>
            <a:endParaRPr lang="en-US" altLang="ja-JP" sz="2400" dirty="0" smtClean="0"/>
          </a:p>
          <a:p>
            <a:r>
              <a:rPr lang="en-US" altLang="ja-JP" sz="2400" dirty="0" smtClean="0"/>
              <a:t>Embedding of the </a:t>
            </a:r>
            <a:r>
              <a:rPr lang="en-US" altLang="ja-JP" sz="2400" dirty="0" err="1" smtClean="0"/>
              <a:t>brane</a:t>
            </a:r>
            <a:r>
              <a:rPr lang="en-US" altLang="ja-JP" sz="2400" dirty="0" smtClean="0"/>
              <a:t> </a:t>
            </a:r>
            <a:r>
              <a:rPr lang="ja-JP" altLang="en-US" sz="2400" i="1" dirty="0"/>
              <a:t>　</a:t>
            </a:r>
            <a:r>
              <a:rPr lang="ja-JP" altLang="en-US" sz="2400" i="1" dirty="0" smtClean="0"/>
              <a:t>　　　　　　　　</a:t>
            </a:r>
            <a:r>
              <a:rPr lang="en-US" altLang="ja-JP" sz="2400" dirty="0" smtClean="0"/>
              <a:t> corresponding to various values of the tension.</a:t>
            </a:r>
            <a:r>
              <a:rPr lang="en-US" altLang="ja-JP" sz="2400" i="1" dirty="0" smtClean="0"/>
              <a:t>  </a:t>
            </a:r>
          </a:p>
          <a:p>
            <a:pPr>
              <a:buNone/>
            </a:pPr>
            <a:endParaRPr lang="en-US" altLang="ja-JP" sz="2400" i="1" baseline="-25000" dirty="0" smtClean="0"/>
          </a:p>
          <a:p>
            <a:pPr>
              <a:buFont typeface="Wingdings" pitchFamily="2" charset="2"/>
              <a:buChar char="Ø"/>
            </a:pPr>
            <a:endParaRPr lang="en-US" altLang="ja-JP" sz="2400" baseline="-25000" dirty="0" smtClean="0"/>
          </a:p>
          <a:p>
            <a:pPr>
              <a:buNone/>
            </a:pPr>
            <a:r>
              <a:rPr lang="en-US" altLang="ja-JP" sz="2400" dirty="0" smtClean="0"/>
              <a:t>                                                             ,   </a:t>
            </a:r>
          </a:p>
          <a:p>
            <a:endParaRPr kumimoji="1" lang="ja-JP" altLang="en-US" dirty="0"/>
          </a:p>
        </p:txBody>
      </p:sp>
      <p:pic>
        <p:nvPicPr>
          <p:cNvPr id="1075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212976"/>
            <a:ext cx="6768752" cy="3370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アーチ 3"/>
          <p:cNvSpPr/>
          <p:nvPr/>
        </p:nvSpPr>
        <p:spPr>
          <a:xfrm rot="9384032">
            <a:off x="2195711" y="3334587"/>
            <a:ext cx="720080" cy="792088"/>
          </a:xfrm>
          <a:prstGeom prst="blockArc">
            <a:avLst>
              <a:gd name="adj1" fmla="val 11836326"/>
              <a:gd name="adj2" fmla="val 19520518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48189" y="409991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/>
              <a:t>Θ</a:t>
            </a:r>
            <a:r>
              <a:rPr kumimoji="1" lang="en-US" altLang="ja-JP" sz="2400" i="1" baseline="-25000" dirty="0" smtClean="0"/>
              <a:t>1</a:t>
            </a:r>
            <a:endParaRPr kumimoji="1" lang="ja-JP" altLang="en-US" sz="2400" i="1" baseline="-25000" dirty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5211248"/>
              </p:ext>
            </p:extLst>
          </p:nvPr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119043" name="数式" r:id="rId4" imgW="391303" imgH="739129" progId="Equation.3">
              <p:embed/>
            </p:oleObj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12150451"/>
              </p:ext>
            </p:extLst>
          </p:nvPr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119044" name="数式" r:id="rId5" imgW="391303" imgH="739129" progId="Equation.3">
              <p:embed/>
            </p:oleObj>
          </a:graphicData>
        </a:graphic>
      </p:graphicFrame>
      <p:pic>
        <p:nvPicPr>
          <p:cNvPr id="118827" name="Picture 4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719809"/>
            <a:ext cx="17716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四角形吹き出し 6"/>
          <p:cNvSpPr/>
          <p:nvPr/>
        </p:nvSpPr>
        <p:spPr>
          <a:xfrm>
            <a:off x="7020272" y="2132856"/>
            <a:ext cx="2123728" cy="1498569"/>
          </a:xfrm>
          <a:prstGeom prst="wedgeRectCallout">
            <a:avLst>
              <a:gd name="adj1" fmla="val -59833"/>
              <a:gd name="adj2" fmla="val 734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i="1" dirty="0"/>
              <a:t> </a:t>
            </a:r>
            <a:r>
              <a:rPr kumimoji="1" lang="en-US" altLang="ja-JP" sz="2400" i="1" dirty="0" smtClean="0"/>
              <a:t>Θ</a:t>
            </a:r>
            <a:r>
              <a:rPr kumimoji="1" lang="en-US" altLang="ja-JP" sz="2400" i="1" baseline="-25000" dirty="0" smtClean="0"/>
              <a:t>1</a:t>
            </a:r>
            <a:r>
              <a:rPr kumimoji="1" lang="ja-JP" altLang="en-US" sz="2400" dirty="0" smtClean="0"/>
              <a:t>　</a:t>
            </a:r>
            <a:r>
              <a:rPr kumimoji="1" lang="en-US" altLang="ja-JP" sz="2400" dirty="0" smtClean="0"/>
              <a:t>is related with the boundary entropy!</a:t>
            </a:r>
            <a:endParaRPr kumimoji="1" lang="ja-JP" altLang="en-US" sz="2400" dirty="0"/>
          </a:p>
        </p:txBody>
      </p:sp>
      <p:sp>
        <p:nvSpPr>
          <p:cNvPr id="11" name="四角形吹き出し 10"/>
          <p:cNvSpPr/>
          <p:nvPr/>
        </p:nvSpPr>
        <p:spPr>
          <a:xfrm>
            <a:off x="6948264" y="4149080"/>
            <a:ext cx="2195736" cy="1080120"/>
          </a:xfrm>
          <a:prstGeom prst="wedgeRectCallout">
            <a:avLst>
              <a:gd name="adj1" fmla="val -44347"/>
              <a:gd name="adj2" fmla="val 683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Just hard wall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01662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The effective </a:t>
            </a:r>
            <a:r>
              <a:rPr kumimoji="1" lang="en-US" altLang="ja-JP" dirty="0" err="1" smtClean="0"/>
              <a:t>abelian</a:t>
            </a:r>
            <a:r>
              <a:rPr kumimoji="1" lang="en-US" altLang="ja-JP" dirty="0" smtClean="0"/>
              <a:t> action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ja-JP" sz="2400" dirty="0" smtClean="0"/>
              <a:t>We introduce the effective </a:t>
            </a:r>
            <a:r>
              <a:rPr lang="en-US" altLang="ja-JP" sz="2400" dirty="0" err="1" smtClean="0"/>
              <a:t>abelian</a:t>
            </a:r>
            <a:r>
              <a:rPr lang="en-US" altLang="ja-JP" sz="2400" dirty="0" smtClean="0"/>
              <a:t> action</a:t>
            </a:r>
          </a:p>
          <a:p>
            <a:endParaRPr kumimoji="1" lang="en-US" altLang="ja-JP" sz="2400" dirty="0" smtClean="0"/>
          </a:p>
          <a:p>
            <a:endParaRPr lang="en-US" altLang="ja-JP" sz="2400" dirty="0" smtClean="0"/>
          </a:p>
          <a:p>
            <a:r>
              <a:rPr kumimoji="1" lang="en-US" altLang="ja-JP" sz="2400" dirty="0" smtClean="0"/>
              <a:t>The solutions for the EOM: </a:t>
            </a:r>
          </a:p>
          <a:p>
            <a:pPr>
              <a:buNone/>
            </a:pPr>
            <a:endParaRPr kumimoji="1" lang="en-US" altLang="ja-JP" sz="2400" dirty="0" smtClean="0"/>
          </a:p>
          <a:p>
            <a:r>
              <a:rPr kumimoji="1" lang="en-US" altLang="ja-JP" sz="2400" dirty="0" smtClean="0">
                <a:solidFill>
                  <a:srgbClr val="00B050"/>
                </a:solidFill>
              </a:rPr>
              <a:t>The boundary condition at </a:t>
            </a:r>
            <a:r>
              <a:rPr kumimoji="1" lang="en-US" altLang="ja-JP" sz="2400" i="1" dirty="0" smtClean="0">
                <a:solidFill>
                  <a:srgbClr val="00B050"/>
                </a:solidFill>
              </a:rPr>
              <a:t>Q</a:t>
            </a:r>
            <a:r>
              <a:rPr kumimoji="1" lang="en-US" altLang="ja-JP" sz="2400" i="1" baseline="-25000" dirty="0" smtClean="0">
                <a:solidFill>
                  <a:srgbClr val="00B050"/>
                </a:solidFill>
              </a:rPr>
              <a:t>1 </a:t>
            </a:r>
            <a:r>
              <a:rPr kumimoji="1" lang="en-US" altLang="ja-JP" sz="2400" i="1" dirty="0" smtClean="0">
                <a:solidFill>
                  <a:srgbClr val="00B050"/>
                </a:solidFill>
              </a:rPr>
              <a:t> </a:t>
            </a:r>
            <a:r>
              <a:rPr kumimoji="1" lang="en-US" altLang="ja-JP" sz="2400" dirty="0" smtClean="0">
                <a:solidFill>
                  <a:srgbClr val="00B050"/>
                </a:solidFill>
              </a:rPr>
              <a:t>: Neumann boundary condition</a:t>
            </a:r>
          </a:p>
          <a:p>
            <a:endParaRPr lang="en-US" altLang="ja-JP" sz="2400" i="1" baseline="-25000" dirty="0" smtClean="0"/>
          </a:p>
          <a:p>
            <a:endParaRPr kumimoji="1" lang="en-US" altLang="ja-JP" sz="2400" i="1" baseline="-25000" dirty="0" smtClean="0"/>
          </a:p>
          <a:p>
            <a:pPr>
              <a:buFont typeface="Wingdings" pitchFamily="2" charset="2"/>
              <a:buChar char="Ø"/>
            </a:pPr>
            <a:r>
              <a:rPr lang="en-US" altLang="ja-JP" sz="2400" dirty="0" smtClean="0"/>
              <a:t>The solutions to the boundary condition</a:t>
            </a:r>
            <a:endParaRPr kumimoji="1" lang="ja-JP" altLang="en-US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924944"/>
            <a:ext cx="5933459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4355976" y="2564904"/>
          <a:ext cx="1404156" cy="432048"/>
        </p:xfrm>
        <a:graphic>
          <a:graphicData uri="http://schemas.openxmlformats.org/presentationml/2006/ole">
            <p:oleObj spid="_x0000_s120915" name="数式" r:id="rId4" imgW="660113" imgH="203112" progId="Equation.3">
              <p:embed/>
            </p:oleObj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5013176"/>
            <a:ext cx="5449805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3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7664" y="3895790"/>
            <a:ext cx="3769362" cy="68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0862" name="Picture 3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3215" y="5661246"/>
            <a:ext cx="845129" cy="455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0916" name="Picture 8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5576" y="1700808"/>
            <a:ext cx="55149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四角形吹き出し 10"/>
          <p:cNvSpPr/>
          <p:nvPr/>
        </p:nvSpPr>
        <p:spPr>
          <a:xfrm>
            <a:off x="6372200" y="1196752"/>
            <a:ext cx="2771800" cy="1656184"/>
          </a:xfrm>
          <a:prstGeom prst="wedgeRectCallout">
            <a:avLst>
              <a:gd name="adj1" fmla="val -55905"/>
              <a:gd name="adj2" fmla="val 7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bg1"/>
                </a:solidFill>
              </a:rPr>
              <a:t>The boundary term makes the action gauge invariant if </a:t>
            </a:r>
          </a:p>
          <a:p>
            <a:pPr algn="ctr"/>
            <a:endParaRPr kumimoji="1" lang="ja-JP" altLang="en-US" sz="2400" dirty="0"/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/>
        </p:nvGraphicFramePr>
        <p:xfrm>
          <a:off x="6732240" y="2420888"/>
          <a:ext cx="864096" cy="361715"/>
        </p:xfrm>
        <a:graphic>
          <a:graphicData uri="http://schemas.openxmlformats.org/presentationml/2006/ole">
            <p:oleObj spid="_x0000_s120917" name="数式" r:id="rId9" imgW="545760" imgH="228600" progId="Equation.3">
              <p:embed/>
            </p:oleObj>
          </a:graphicData>
        </a:graphic>
      </p:graphicFrame>
      <p:sp>
        <p:nvSpPr>
          <p:cNvPr id="13" name="四角形吹き出し 12"/>
          <p:cNvSpPr/>
          <p:nvPr/>
        </p:nvSpPr>
        <p:spPr>
          <a:xfrm>
            <a:off x="6444208" y="3861048"/>
            <a:ext cx="2699792" cy="1080120"/>
          </a:xfrm>
          <a:prstGeom prst="wedgeRectCallout">
            <a:avLst>
              <a:gd name="adj1" fmla="val -66641"/>
              <a:gd name="adj2" fmla="val -21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dirty="0" smtClean="0">
                <a:solidFill>
                  <a:schemeClr val="bg1"/>
                </a:solidFill>
              </a:rPr>
              <a:t>With the boundary condition </a:t>
            </a:r>
          </a:p>
        </p:txBody>
      </p:sp>
      <p:graphicFrame>
        <p:nvGraphicFramePr>
          <p:cNvPr id="14" name="オブジェクト 13"/>
          <p:cNvGraphicFramePr>
            <a:graphicFrameLocks noChangeAspect="1"/>
          </p:cNvGraphicFramePr>
          <p:nvPr/>
        </p:nvGraphicFramePr>
        <p:xfrm>
          <a:off x="7812360" y="4365104"/>
          <a:ext cx="971922" cy="533790"/>
        </p:xfrm>
        <a:graphic>
          <a:graphicData uri="http://schemas.openxmlformats.org/presentationml/2006/ole">
            <p:oleObj spid="_x0000_s120918" name="数式" r:id="rId10" imgW="647640" imgH="27936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79588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2104</TotalTime>
  <Words>1456</Words>
  <Application>Microsoft Office PowerPoint</Application>
  <PresentationFormat>画面に合わせる (4:3)</PresentationFormat>
  <Paragraphs>322</Paragraphs>
  <Slides>33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3</vt:i4>
      </vt:variant>
      <vt:variant>
        <vt:lpstr>スライド タイトル</vt:lpstr>
      </vt:variant>
      <vt:variant>
        <vt:i4>33</vt:i4>
      </vt:variant>
    </vt:vector>
  </HeadingPairs>
  <TitlesOfParts>
    <vt:vector size="37" baseType="lpstr">
      <vt:lpstr>アース</vt:lpstr>
      <vt:lpstr>数式</vt:lpstr>
      <vt:lpstr>Equation</vt:lpstr>
      <vt:lpstr>Microsoft 数式 3.0</vt:lpstr>
      <vt:lpstr>SL(2,Z) Action on AdS/BCFT  and Hall conductivity      </vt:lpstr>
      <vt:lpstr>Contents</vt:lpstr>
      <vt:lpstr>Introduction of boundaries in AdS/CFT</vt:lpstr>
      <vt:lpstr>Introduction of boundaries in AdS/CFT </vt:lpstr>
      <vt:lpstr>Introduction to AdS/BCFT</vt:lpstr>
      <vt:lpstr>Gravity dual of the BCFT</vt:lpstr>
      <vt:lpstr>Gravity dual of the BCFT</vt:lpstr>
      <vt:lpstr>Gravity dual of the BCFT</vt:lpstr>
      <vt:lpstr>The effective abelian action</vt:lpstr>
      <vt:lpstr>The GKPW relation</vt:lpstr>
      <vt:lpstr>Dirichlet boundary condition  on Q1</vt:lpstr>
      <vt:lpstr>Generalized and transport coefficients</vt:lpstr>
      <vt:lpstr>Novel transport coefficients</vt:lpstr>
      <vt:lpstr>A duality transformation of D=2 electron gas  and the discrete group SL(2,Z)</vt:lpstr>
      <vt:lpstr>D=1+2 electron gas in a magnetic field</vt:lpstr>
      <vt:lpstr>The duality transformation in the d=2 electron gas</vt:lpstr>
      <vt:lpstr>SL(2,Z) duality in the AdS/CFT correspondence</vt:lpstr>
      <vt:lpstr>Interpretation of SL(2,Z) in the gravity side</vt:lpstr>
      <vt:lpstr>Interpretation of S-transformation in the gravity side</vt:lpstr>
      <vt:lpstr>Interpretation of T-transformation in the gravity side</vt:lpstr>
      <vt:lpstr>A duality transformation in the AdS/BCFT </vt:lpstr>
      <vt:lpstr>A duality transformation on AdS/BCFT</vt:lpstr>
      <vt:lpstr>A duality transformation on AdS/BCFT</vt:lpstr>
      <vt:lpstr>A duality transformation on AdS/BCFT</vt:lpstr>
      <vt:lpstr>Stringy realization of the Abelian theory</vt:lpstr>
      <vt:lpstr>Stringy realization </vt:lpstr>
      <vt:lpstr>Stringy realization </vt:lpstr>
      <vt:lpstr>Discussion</vt:lpstr>
      <vt:lpstr>Future direction</vt:lpstr>
      <vt:lpstr>Modular Action on Current 2-point function</vt:lpstr>
      <vt:lpstr>スライド 31</vt:lpstr>
      <vt:lpstr>Modular Action on Current 2-point function</vt:lpstr>
      <vt:lpstr>Action of SL(2,Z) on CFT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SL(2,R) duality  on AdS/BCFT</dc:title>
  <dc:creator>renaisPC</dc:creator>
  <cp:lastModifiedBy>renaisPC</cp:lastModifiedBy>
  <cp:revision>272</cp:revision>
  <dcterms:created xsi:type="dcterms:W3CDTF">2012-02-03T23:45:29Z</dcterms:created>
  <dcterms:modified xsi:type="dcterms:W3CDTF">2012-07-16T13:02:04Z</dcterms:modified>
</cp:coreProperties>
</file>